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31" r:id="rId2"/>
  </p:sldMasterIdLst>
  <p:notesMasterIdLst>
    <p:notesMasterId r:id="rId47"/>
  </p:notesMasterIdLst>
  <p:handoutMasterIdLst>
    <p:handoutMasterId r:id="rId48"/>
  </p:handoutMasterIdLst>
  <p:sldIdLst>
    <p:sldId id="256" r:id="rId3"/>
    <p:sldId id="265" r:id="rId4"/>
    <p:sldId id="285" r:id="rId5"/>
    <p:sldId id="272" r:id="rId6"/>
    <p:sldId id="273" r:id="rId7"/>
    <p:sldId id="282" r:id="rId8"/>
    <p:sldId id="303" r:id="rId9"/>
    <p:sldId id="305" r:id="rId10"/>
    <p:sldId id="304" r:id="rId11"/>
    <p:sldId id="258" r:id="rId12"/>
    <p:sldId id="260" r:id="rId13"/>
    <p:sldId id="309" r:id="rId14"/>
    <p:sldId id="310" r:id="rId15"/>
    <p:sldId id="311" r:id="rId16"/>
    <p:sldId id="312" r:id="rId17"/>
    <p:sldId id="316" r:id="rId18"/>
    <p:sldId id="317" r:id="rId19"/>
    <p:sldId id="261" r:id="rId20"/>
    <p:sldId id="315" r:id="rId21"/>
    <p:sldId id="306" r:id="rId22"/>
    <p:sldId id="313" r:id="rId23"/>
    <p:sldId id="307" r:id="rId24"/>
    <p:sldId id="308" r:id="rId25"/>
    <p:sldId id="319" r:id="rId26"/>
    <p:sldId id="262" r:id="rId27"/>
    <p:sldId id="269" r:id="rId28"/>
    <p:sldId id="314" r:id="rId29"/>
    <p:sldId id="270" r:id="rId30"/>
    <p:sldId id="274" r:id="rId31"/>
    <p:sldId id="275" r:id="rId32"/>
    <p:sldId id="276" r:id="rId33"/>
    <p:sldId id="277" r:id="rId34"/>
    <p:sldId id="278" r:id="rId35"/>
    <p:sldId id="279" r:id="rId36"/>
    <p:sldId id="321" r:id="rId37"/>
    <p:sldId id="322" r:id="rId38"/>
    <p:sldId id="323" r:id="rId39"/>
    <p:sldId id="280" r:id="rId40"/>
    <p:sldId id="271" r:id="rId41"/>
    <p:sldId id="290" r:id="rId42"/>
    <p:sldId id="291" r:id="rId43"/>
    <p:sldId id="292" r:id="rId44"/>
    <p:sldId id="293" r:id="rId45"/>
    <p:sldId id="28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napToGrid="0">
      <p:cViewPr varScale="1">
        <p:scale>
          <a:sx n="89" d="100"/>
          <a:sy n="89" d="100"/>
        </p:scale>
        <p:origin x="-126" y="-15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pPr/>
              <a:t>27-Aug-18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pPr/>
              <a:t>‹#›</a:t>
            </a:fld>
            <a:endParaRPr/>
          </a:p>
        </p:txBody>
      </p:sp>
    </p:spTree>
    <p:extLst>
      <p:ext uri="{BB962C8B-B14F-4D97-AF65-F5344CB8AC3E}">
        <p14:creationId xmlns=""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pPr/>
              <a:t>27-Aug-18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pPr/>
              <a:t>‹#›</a:t>
            </a:fld>
            <a:endParaRPr/>
          </a:p>
        </p:txBody>
      </p:sp>
    </p:spTree>
    <p:extLst>
      <p:ext uri="{BB962C8B-B14F-4D97-AF65-F5344CB8AC3E}">
        <p14:creationId xmlns=""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27-Aug-18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879544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0B277187-C200-495F-A386-621319EADA8F}" type="datetimeFigureOut">
              <a:rPr lang="en-US" smtClean="0"/>
              <a:pPr/>
              <a:t>27-Aug-18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34299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77187-C200-495F-A386-621319EADA8F}" type="datetimeFigureOut">
              <a:rPr lang="en-US" smtClean="0"/>
              <a:pPr/>
              <a:t>27-Aug-18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420940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77187-C200-495F-A386-621319EADA8F}" type="datetimeFigureOut">
              <a:rPr lang="en-US" smtClean="0"/>
              <a:pPr/>
              <a:t>27-Aug-18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3815744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77187-C200-495F-A386-621319EADA8F}" type="datetimeFigureOut">
              <a:rPr lang="en-US" smtClean="0"/>
              <a:pPr/>
              <a:t>27-Aug-18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428714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77187-C200-495F-A386-621319EADA8F}" type="datetimeFigureOut">
              <a:rPr lang="en-US" smtClean="0"/>
              <a:pPr/>
              <a:t>27-Aug-18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3936126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77187-C200-495F-A386-621319EADA8F}" type="datetimeFigureOut">
              <a:rPr lang="en-US" smtClean="0"/>
              <a:pPr/>
              <a:t>27-Aug-18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667363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77187-C200-495F-A386-621319EADA8F}" type="datetimeFigureOut">
              <a:rPr lang="en-US" smtClean="0"/>
              <a:pPr/>
              <a:t>27-Aug-18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23403151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77187-C200-495F-A386-621319EADA8F}" type="datetimeFigureOut">
              <a:rPr lang="en-US" smtClean="0"/>
              <a:pPr/>
              <a:t>27-Aug-18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16085512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277187-C200-495F-A386-621319EADA8F}" type="datetimeFigureOut">
              <a:rPr lang="en-US" smtClean="0"/>
              <a:pPr/>
              <a:t>27-Aug-18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795385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77187-C200-495F-A386-621319EADA8F}" type="datetimeFigureOut">
              <a:rPr lang="en-US" smtClean="0"/>
              <a:pPr/>
              <a:t>27-Aug-18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541094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277187-C200-495F-A386-621319EADA8F}" type="datetimeFigureOut">
              <a:rPr lang="en-US" smtClean="0"/>
              <a:pPr/>
              <a:t>27-Aug-18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31199630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277187-C200-495F-A386-621319EADA8F}" type="datetimeFigureOut">
              <a:rPr lang="en-US" smtClean="0"/>
              <a:pPr/>
              <a:t>27-Aug-18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39357571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277187-C200-495F-A386-621319EADA8F}" type="datetimeFigureOut">
              <a:rPr lang="en-US" smtClean="0"/>
              <a:pPr/>
              <a:t>27-Aug-18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4243347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77187-C200-495F-A386-621319EADA8F}" type="datetimeFigureOut">
              <a:rPr lang="en-US" smtClean="0"/>
              <a:pPr/>
              <a:t>27-Aug-18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41925386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77187-C200-495F-A386-621319EADA8F}" type="datetimeFigureOut">
              <a:rPr lang="en-US" smtClean="0"/>
              <a:pPr/>
              <a:t>27-Aug-18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41989708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77187-C200-495F-A386-621319EADA8F}" type="datetimeFigureOut">
              <a:rPr lang="en-US" smtClean="0"/>
              <a:pPr/>
              <a:t>27-Aug-18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2999108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B277187-C200-495F-A386-621319EADA8F}" type="datetimeFigureOut">
              <a:rPr lang="en-US" smtClean="0"/>
              <a:pPr/>
              <a:t>27-Aug-18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C749032-2A07-4AE8-BA90-74324CAE0C87}" type="slidenum">
              <a:rPr lang="en-US" smtClean="0"/>
              <a:pPr/>
              <a:t>‹#›</a:t>
            </a:fld>
            <a:endParaRPr lang="en-US"/>
          </a:p>
        </p:txBody>
      </p:sp>
    </p:spTree>
    <p:extLst>
      <p:ext uri="{BB962C8B-B14F-4D97-AF65-F5344CB8AC3E}">
        <p14:creationId xmlns="" xmlns:p14="http://schemas.microsoft.com/office/powerpoint/2010/main" val="1236996514"/>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2.pn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www.nefertitimarble.com/" TargetMode="External"/><Relationship Id="rId2" Type="http://schemas.openxmlformats.org/officeDocument/2006/relationships/hyperlink" Target="mailto:customerservices@nefertitimarble.com"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acebook.com/nefertitiM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41295" y="1823337"/>
            <a:ext cx="4715536" cy="2855188"/>
          </a:xfrm>
          <a:prstGeom prst="rect">
            <a:avLst/>
          </a:prstGeom>
        </p:spPr>
      </p:pic>
    </p:spTree>
    <p:extLst>
      <p:ext uri="{BB962C8B-B14F-4D97-AF65-F5344CB8AC3E}">
        <p14:creationId xmlns="" xmlns:p14="http://schemas.microsoft.com/office/powerpoint/2010/main" val="39980180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315" y="450398"/>
            <a:ext cx="5843991" cy="711039"/>
          </a:xfrm>
        </p:spPr>
        <p:txBody>
          <a:bodyPr>
            <a:normAutofit/>
          </a:bodyPr>
          <a:lstStyle/>
          <a:p>
            <a:pPr algn="ctr"/>
            <a:r>
              <a:rPr lang="en-US" b="1" dirty="0">
                <a:solidFill>
                  <a:srgbClr val="002060"/>
                </a:solidFill>
              </a:rPr>
              <a:t>Products</a:t>
            </a:r>
          </a:p>
        </p:txBody>
      </p:sp>
      <p:sp>
        <p:nvSpPr>
          <p:cNvPr id="3" name="Content Placeholder 2"/>
          <p:cNvSpPr>
            <a:spLocks noGrp="1"/>
          </p:cNvSpPr>
          <p:nvPr>
            <p:ph sz="half" idx="1"/>
          </p:nvPr>
        </p:nvSpPr>
        <p:spPr>
          <a:xfrm>
            <a:off x="916630" y="2673036"/>
            <a:ext cx="4846320" cy="939814"/>
          </a:xfrm>
        </p:spPr>
        <p:txBody>
          <a:bodyPr>
            <a:normAutofit/>
          </a:bodyPr>
          <a:lstStyle/>
          <a:p>
            <a:pPr marL="45720" indent="0">
              <a:buNone/>
            </a:pPr>
            <a:r>
              <a:rPr lang="en-US" sz="4400" dirty="0">
                <a:solidFill>
                  <a:srgbClr val="002060"/>
                </a:solidFill>
                <a:latin typeface="+mj-lt"/>
              </a:rPr>
              <a:t>Egyptian Marble</a:t>
            </a:r>
          </a:p>
        </p:txBody>
      </p:sp>
      <p:sp>
        <p:nvSpPr>
          <p:cNvPr id="4" name="Content Placeholder 3"/>
          <p:cNvSpPr>
            <a:spLocks noGrp="1"/>
          </p:cNvSpPr>
          <p:nvPr>
            <p:ph sz="half" idx="2"/>
          </p:nvPr>
        </p:nvSpPr>
        <p:spPr>
          <a:xfrm>
            <a:off x="5895976" y="3943350"/>
            <a:ext cx="4907056" cy="801264"/>
          </a:xfrm>
        </p:spPr>
        <p:txBody>
          <a:bodyPr>
            <a:noAutofit/>
          </a:bodyPr>
          <a:lstStyle/>
          <a:p>
            <a:pPr marL="45720" indent="0">
              <a:buNone/>
            </a:pPr>
            <a:r>
              <a:rPr lang="en-US" sz="4400" dirty="0">
                <a:solidFill>
                  <a:srgbClr val="002060"/>
                </a:solidFill>
                <a:latin typeface="+mj-lt"/>
              </a:rPr>
              <a:t>Egyptian Granite</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8438646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86025" y="1409700"/>
            <a:ext cx="5745979" cy="4893735"/>
          </a:xfrm>
        </p:spPr>
        <p:txBody>
          <a:bodyPr>
            <a:normAutofit fontScale="85000" lnSpcReduction="20000"/>
          </a:bodyPr>
          <a:lstStyle/>
          <a:p>
            <a:pPr fontAlgn="base"/>
            <a:r>
              <a:rPr lang="en-US" dirty="0">
                <a:solidFill>
                  <a:srgbClr val="002060"/>
                </a:solidFill>
                <a:latin typeface="+mj-lt"/>
              </a:rPr>
              <a:t>Water Absorption (ASTM C 97): 0.29 %</a:t>
            </a:r>
          </a:p>
          <a:p>
            <a:pPr fontAlgn="base"/>
            <a:r>
              <a:rPr lang="en-US" dirty="0">
                <a:solidFill>
                  <a:srgbClr val="002060"/>
                </a:solidFill>
                <a:latin typeface="+mj-lt"/>
              </a:rPr>
              <a:t>Modulus of Rupture (ASTM C 99): 2000 psi</a:t>
            </a:r>
          </a:p>
          <a:p>
            <a:pPr fontAlgn="base"/>
            <a:r>
              <a:rPr lang="en-US" dirty="0">
                <a:solidFill>
                  <a:srgbClr val="002060"/>
                </a:solidFill>
                <a:latin typeface="+mj-lt"/>
              </a:rPr>
              <a:t>Compressive Strength (ASTM C 170): 13300 psi</a:t>
            </a:r>
          </a:p>
          <a:p>
            <a:pPr fontAlgn="base"/>
            <a:r>
              <a:rPr lang="en-US" dirty="0">
                <a:solidFill>
                  <a:srgbClr val="002060"/>
                </a:solidFill>
                <a:latin typeface="+mj-lt"/>
              </a:rPr>
              <a:t>Abrasion Resistance (ASTM C 24): 26.4 Ha</a:t>
            </a:r>
          </a:p>
          <a:p>
            <a:pPr fontAlgn="base"/>
            <a:r>
              <a:rPr lang="en-US" dirty="0">
                <a:solidFill>
                  <a:srgbClr val="002060"/>
                </a:solidFill>
                <a:latin typeface="+mj-lt"/>
              </a:rPr>
              <a:t>Flexural Strength (ASTM C 880): 1600 psi</a:t>
            </a:r>
          </a:p>
          <a:p>
            <a:pPr fontAlgn="base"/>
            <a:r>
              <a:rPr lang="en-US" dirty="0">
                <a:solidFill>
                  <a:srgbClr val="002060"/>
                </a:solidFill>
                <a:latin typeface="+mj-lt"/>
              </a:rPr>
              <a:t>Density (ASTM C 97): 2618</a:t>
            </a:r>
          </a:p>
          <a:p>
            <a:pPr fontAlgn="base"/>
            <a:r>
              <a:rPr lang="en-US" dirty="0">
                <a:solidFill>
                  <a:srgbClr val="002060"/>
                </a:solidFill>
                <a:latin typeface="+mj-lt"/>
              </a:rPr>
              <a:t>Country of origin: Egypt</a:t>
            </a:r>
          </a:p>
          <a:p>
            <a:pPr fontAlgn="base"/>
            <a:r>
              <a:rPr lang="en-US" dirty="0">
                <a:solidFill>
                  <a:srgbClr val="002060"/>
                </a:solidFill>
                <a:latin typeface="+mj-lt"/>
              </a:rPr>
              <a:t>Material availability: Blocks, slabs, tiles</a:t>
            </a:r>
          </a:p>
          <a:p>
            <a:pPr fontAlgn="base"/>
            <a:r>
              <a:rPr lang="en-US" dirty="0">
                <a:solidFill>
                  <a:srgbClr val="002060"/>
                </a:solidFill>
                <a:latin typeface="+mj-lt"/>
              </a:rPr>
              <a:t>Dimensions of the slabs: 265-300cm x 160-195cm</a:t>
            </a:r>
          </a:p>
          <a:p>
            <a:pPr fontAlgn="base"/>
            <a:r>
              <a:rPr lang="en-US" dirty="0">
                <a:solidFill>
                  <a:srgbClr val="002060"/>
                </a:solidFill>
                <a:latin typeface="+mj-lt"/>
              </a:rPr>
              <a:t>Thickness of the slabs (Availability): 15-20-30-40-50mm (up to 200mm by order)</a:t>
            </a:r>
          </a:p>
          <a:p>
            <a:pPr fontAlgn="base"/>
            <a:r>
              <a:rPr lang="en-US" dirty="0">
                <a:solidFill>
                  <a:srgbClr val="002060"/>
                </a:solidFill>
                <a:latin typeface="+mj-lt"/>
              </a:rPr>
              <a:t>Dimensions of the tiles (Availability): Any dimensions</a:t>
            </a:r>
          </a:p>
          <a:p>
            <a:pPr fontAlgn="base"/>
            <a:r>
              <a:rPr lang="en-US" dirty="0">
                <a:solidFill>
                  <a:srgbClr val="002060"/>
                </a:solidFill>
                <a:latin typeface="+mj-lt"/>
              </a:rPr>
              <a:t>Thickness of the tiles: 10-12-15-20-30-40mm (up to 200mm by order)</a:t>
            </a:r>
          </a:p>
          <a:p>
            <a:endParaRPr lang="en-US" b="1" dirty="0">
              <a:solidFill>
                <a:srgbClr val="002060"/>
              </a:solidFill>
              <a:latin typeface="+mj-lt"/>
            </a:endParaRPr>
          </a:p>
        </p:txBody>
      </p:sp>
      <p:sp>
        <p:nvSpPr>
          <p:cNvPr id="5" name="Text Placeholder 4"/>
          <p:cNvSpPr>
            <a:spLocks noGrp="1"/>
          </p:cNvSpPr>
          <p:nvPr>
            <p:ph type="body" sz="quarter" idx="4294967295"/>
          </p:nvPr>
        </p:nvSpPr>
        <p:spPr>
          <a:xfrm>
            <a:off x="2486025" y="558187"/>
            <a:ext cx="7972425" cy="603250"/>
          </a:xfrm>
        </p:spPr>
        <p:txBody>
          <a:bodyPr>
            <a:normAutofit/>
          </a:bodyPr>
          <a:lstStyle/>
          <a:p>
            <a:pPr marL="0" indent="0">
              <a:buNone/>
            </a:pPr>
            <a:r>
              <a:rPr lang="en-US" b="1" dirty="0">
                <a:solidFill>
                  <a:srgbClr val="002060"/>
                </a:solidFill>
                <a:latin typeface="+mj-lt"/>
              </a:rPr>
              <a:t>Egyptian Marble Standard Specifications &amp; Technical Data</a:t>
            </a: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39418716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AEB77EBE-B473-4471-A1D2-3E0B5A873ED0}"/>
              </a:ext>
            </a:extLst>
          </p:cNvPr>
          <p:cNvSpPr>
            <a:spLocks noGrp="1"/>
          </p:cNvSpPr>
          <p:nvPr>
            <p:ph type="body" idx="1"/>
          </p:nvPr>
        </p:nvSpPr>
        <p:spPr>
          <a:xfrm>
            <a:off x="872697" y="653661"/>
            <a:ext cx="4649787" cy="1507067"/>
          </a:xfrm>
        </p:spPr>
        <p:txBody>
          <a:bodyPr/>
          <a:lstStyle/>
          <a:p>
            <a:endParaRPr lang="en-US" cap="all" dirty="0"/>
          </a:p>
          <a:p>
            <a:r>
              <a:rPr lang="en-US" cap="all" dirty="0">
                <a:solidFill>
                  <a:schemeClr val="accent1">
                    <a:lumMod val="50000"/>
                  </a:schemeClr>
                </a:solidFill>
                <a:latin typeface="+mj-lt"/>
              </a:rPr>
              <a:t>SUNNY MINYA CREAMY</a:t>
            </a:r>
          </a:p>
          <a:p>
            <a:endParaRPr lang="en-US" dirty="0"/>
          </a:p>
        </p:txBody>
      </p:sp>
      <p:pic>
        <p:nvPicPr>
          <p:cNvPr id="11" name="Content Placeholder 10">
            <a:extLst>
              <a:ext uri="{FF2B5EF4-FFF2-40B4-BE49-F238E27FC236}">
                <a16:creationId xmlns="" xmlns:a16="http://schemas.microsoft.com/office/drawing/2014/main" id="{4C9E2F7B-8373-43A9-B470-F5D205B914FC}"/>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419548" y="2100994"/>
            <a:ext cx="5002306" cy="4364930"/>
          </a:xfrm>
        </p:spPr>
      </p:pic>
      <p:sp>
        <p:nvSpPr>
          <p:cNvPr id="8" name="Text Placeholder 7">
            <a:extLst>
              <a:ext uri="{FF2B5EF4-FFF2-40B4-BE49-F238E27FC236}">
                <a16:creationId xmlns="" xmlns:a16="http://schemas.microsoft.com/office/drawing/2014/main" id="{E48F7EFA-6405-4CDB-8847-7241379CC797}"/>
              </a:ext>
            </a:extLst>
          </p:cNvPr>
          <p:cNvSpPr>
            <a:spLocks noGrp="1"/>
          </p:cNvSpPr>
          <p:nvPr>
            <p:ph type="body" sz="quarter" idx="3"/>
          </p:nvPr>
        </p:nvSpPr>
        <p:spPr>
          <a:xfrm>
            <a:off x="6636296" y="1584466"/>
            <a:ext cx="4665134" cy="576262"/>
          </a:xfrm>
        </p:spPr>
        <p:txBody>
          <a:bodyPr/>
          <a:lstStyle/>
          <a:p>
            <a:r>
              <a:rPr lang="en-US" cap="all" dirty="0">
                <a:solidFill>
                  <a:schemeClr val="accent1">
                    <a:lumMod val="50000"/>
                  </a:schemeClr>
                </a:solidFill>
                <a:latin typeface="+mj-lt"/>
              </a:rPr>
              <a:t>        SUNNY ROSE</a:t>
            </a:r>
          </a:p>
          <a:p>
            <a:endParaRPr lang="en-US" dirty="0"/>
          </a:p>
        </p:txBody>
      </p:sp>
      <p:pic>
        <p:nvPicPr>
          <p:cNvPr id="13" name="Content Placeholder 12">
            <a:extLst>
              <a:ext uri="{FF2B5EF4-FFF2-40B4-BE49-F238E27FC236}">
                <a16:creationId xmlns="" xmlns:a16="http://schemas.microsoft.com/office/drawing/2014/main" id="{8FCE8A02-D350-4701-B687-839F014C241E}"/>
              </a:ext>
            </a:extLst>
          </p:cNvPr>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334560" y="2100994"/>
            <a:ext cx="5268607" cy="4364930"/>
          </a:xfrm>
        </p:spPr>
      </p:pic>
      <p:pic>
        <p:nvPicPr>
          <p:cNvPr id="14" name="Picture 13">
            <a:extLst>
              <a:ext uri="{FF2B5EF4-FFF2-40B4-BE49-F238E27FC236}">
                <a16:creationId xmlns="" xmlns:a16="http://schemas.microsoft.com/office/drawing/2014/main" id="{BF53E8F3-8D3C-4AA9-8DD0-AD437954B28A}"/>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3877" y="188259"/>
            <a:ext cx="1379913" cy="835517"/>
          </a:xfrm>
          <a:prstGeom prst="rect">
            <a:avLst/>
          </a:prstGeom>
        </p:spPr>
      </p:pic>
    </p:spTree>
    <p:extLst>
      <p:ext uri="{BB962C8B-B14F-4D97-AF65-F5344CB8AC3E}">
        <p14:creationId xmlns="" xmlns:p14="http://schemas.microsoft.com/office/powerpoint/2010/main" val="140379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EE71CA89-9B27-47B6-8B85-2C1424B3719E}"/>
              </a:ext>
            </a:extLst>
          </p:cNvPr>
          <p:cNvSpPr>
            <a:spLocks noGrp="1"/>
          </p:cNvSpPr>
          <p:nvPr>
            <p:ph type="body" idx="1"/>
          </p:nvPr>
        </p:nvSpPr>
        <p:spPr>
          <a:xfrm>
            <a:off x="841328" y="1028229"/>
            <a:ext cx="4649787" cy="1127591"/>
          </a:xfrm>
        </p:spPr>
        <p:txBody>
          <a:bodyPr/>
          <a:lstStyle/>
          <a:p>
            <a:pPr algn="ctr"/>
            <a:r>
              <a:rPr lang="en-US" cap="all" dirty="0">
                <a:solidFill>
                  <a:schemeClr val="accent1">
                    <a:lumMod val="50000"/>
                  </a:schemeClr>
                </a:solidFill>
                <a:latin typeface="+mj-lt"/>
              </a:rPr>
              <a:t>SILVIA ROSE</a:t>
            </a:r>
          </a:p>
          <a:p>
            <a:endParaRPr lang="en-US" dirty="0"/>
          </a:p>
        </p:txBody>
      </p:sp>
      <p:pic>
        <p:nvPicPr>
          <p:cNvPr id="11" name="Content Placeholder 10">
            <a:extLst>
              <a:ext uri="{FF2B5EF4-FFF2-40B4-BE49-F238E27FC236}">
                <a16:creationId xmlns="" xmlns:a16="http://schemas.microsoft.com/office/drawing/2014/main" id="{EFE22FE1-B3F7-4602-8848-724C0495D649}"/>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248745" y="2155820"/>
            <a:ext cx="5474399" cy="4309526"/>
          </a:xfrm>
          <a:effectLst>
            <a:outerShdw blurRad="292100" dist="50800" dir="5400000" algn="ctr" rotWithShape="0">
              <a:srgbClr val="000000">
                <a:alpha val="80000"/>
              </a:srgbClr>
            </a:outerShdw>
          </a:effectLst>
        </p:spPr>
      </p:pic>
      <p:sp>
        <p:nvSpPr>
          <p:cNvPr id="8" name="Text Placeholder 7">
            <a:extLst>
              <a:ext uri="{FF2B5EF4-FFF2-40B4-BE49-F238E27FC236}">
                <a16:creationId xmlns="" xmlns:a16="http://schemas.microsoft.com/office/drawing/2014/main" id="{7BDBDBD2-01A6-4D01-8235-79ADC25C1126}"/>
              </a:ext>
            </a:extLst>
          </p:cNvPr>
          <p:cNvSpPr>
            <a:spLocks noGrp="1"/>
          </p:cNvSpPr>
          <p:nvPr>
            <p:ph type="body" sz="quarter" idx="3"/>
          </p:nvPr>
        </p:nvSpPr>
        <p:spPr>
          <a:xfrm>
            <a:off x="6522818" y="858454"/>
            <a:ext cx="4665134" cy="1221955"/>
          </a:xfrm>
        </p:spPr>
        <p:txBody>
          <a:bodyPr/>
          <a:lstStyle/>
          <a:p>
            <a:pPr algn="ctr"/>
            <a:r>
              <a:rPr lang="en-US" cap="all" dirty="0">
                <a:solidFill>
                  <a:schemeClr val="accent1">
                    <a:lumMod val="50000"/>
                  </a:schemeClr>
                </a:solidFill>
                <a:latin typeface="+mj-lt"/>
              </a:rPr>
              <a:t>White SILVIA</a:t>
            </a:r>
          </a:p>
          <a:p>
            <a:endParaRPr lang="en-US" dirty="0"/>
          </a:p>
        </p:txBody>
      </p:sp>
      <p:pic>
        <p:nvPicPr>
          <p:cNvPr id="13" name="Content Placeholder 12">
            <a:extLst>
              <a:ext uri="{FF2B5EF4-FFF2-40B4-BE49-F238E27FC236}">
                <a16:creationId xmlns="" xmlns:a16="http://schemas.microsoft.com/office/drawing/2014/main" id="{8591CE6B-D50E-4F66-B982-29B565C3F83D}"/>
              </a:ext>
            </a:extLst>
          </p:cNvPr>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230472" y="2155820"/>
            <a:ext cx="5474399" cy="4331041"/>
          </a:xfrm>
          <a:effectLst>
            <a:outerShdw blurRad="355600" dist="127000" dir="5400000" algn="ctr" rotWithShape="0">
              <a:srgbClr val="000000">
                <a:alpha val="77000"/>
              </a:srgbClr>
            </a:outerShdw>
          </a:effectLst>
        </p:spPr>
      </p:pic>
      <p:pic>
        <p:nvPicPr>
          <p:cNvPr id="14" name="Picture 13">
            <a:extLst>
              <a:ext uri="{FF2B5EF4-FFF2-40B4-BE49-F238E27FC236}">
                <a16:creationId xmlns="" xmlns:a16="http://schemas.microsoft.com/office/drawing/2014/main" id="{4FDA9EA5-5042-484C-9A67-B78B039324C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48745" y="166756"/>
            <a:ext cx="1379913" cy="835517"/>
          </a:xfrm>
          <a:prstGeom prst="rect">
            <a:avLst/>
          </a:prstGeom>
        </p:spPr>
      </p:pic>
    </p:spTree>
    <p:extLst>
      <p:ext uri="{BB962C8B-B14F-4D97-AF65-F5344CB8AC3E}">
        <p14:creationId xmlns="" xmlns:p14="http://schemas.microsoft.com/office/powerpoint/2010/main" val="14096152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348EC5FE-18EB-4264-9293-EC7A3BEA7A9E}"/>
              </a:ext>
            </a:extLst>
          </p:cNvPr>
          <p:cNvSpPr>
            <a:spLocks noGrp="1"/>
          </p:cNvSpPr>
          <p:nvPr>
            <p:ph type="body" idx="1"/>
          </p:nvPr>
        </p:nvSpPr>
        <p:spPr>
          <a:xfrm>
            <a:off x="837608" y="1460453"/>
            <a:ext cx="4649787" cy="576262"/>
          </a:xfrm>
        </p:spPr>
        <p:txBody>
          <a:bodyPr/>
          <a:lstStyle/>
          <a:p>
            <a:r>
              <a:rPr lang="en-US" cap="all" dirty="0">
                <a:solidFill>
                  <a:schemeClr val="accent1">
                    <a:lumMod val="50000"/>
                  </a:schemeClr>
                </a:solidFill>
              </a:rPr>
              <a:t>GALALA CREAMY</a:t>
            </a:r>
          </a:p>
          <a:p>
            <a:endParaRPr lang="en-US" dirty="0"/>
          </a:p>
        </p:txBody>
      </p:sp>
      <p:pic>
        <p:nvPicPr>
          <p:cNvPr id="11" name="Content Placeholder 10">
            <a:extLst>
              <a:ext uri="{FF2B5EF4-FFF2-40B4-BE49-F238E27FC236}">
                <a16:creationId xmlns="" xmlns:a16="http://schemas.microsoft.com/office/drawing/2014/main" id="{ACE0A92C-5345-4BB2-B89D-519EC8232329}"/>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147468" y="2036715"/>
            <a:ext cx="5474399" cy="4535424"/>
          </a:xfrm>
        </p:spPr>
      </p:pic>
      <p:sp>
        <p:nvSpPr>
          <p:cNvPr id="8" name="Text Placeholder 7">
            <a:extLst>
              <a:ext uri="{FF2B5EF4-FFF2-40B4-BE49-F238E27FC236}">
                <a16:creationId xmlns="" xmlns:a16="http://schemas.microsoft.com/office/drawing/2014/main" id="{422FC70E-3494-4C5C-A0D9-312D7110F0F2}"/>
              </a:ext>
            </a:extLst>
          </p:cNvPr>
          <p:cNvSpPr>
            <a:spLocks noGrp="1"/>
          </p:cNvSpPr>
          <p:nvPr>
            <p:ph type="body" sz="quarter" idx="3"/>
          </p:nvPr>
        </p:nvSpPr>
        <p:spPr>
          <a:xfrm>
            <a:off x="6096000" y="1460453"/>
            <a:ext cx="4665134" cy="576262"/>
          </a:xfrm>
        </p:spPr>
        <p:txBody>
          <a:bodyPr/>
          <a:lstStyle/>
          <a:p>
            <a:r>
              <a:rPr lang="en-US" cap="all" dirty="0">
                <a:solidFill>
                  <a:schemeClr val="accent1">
                    <a:lumMod val="50000"/>
                  </a:schemeClr>
                </a:solidFill>
              </a:rPr>
              <a:t>GALALA ROSE</a:t>
            </a:r>
          </a:p>
          <a:p>
            <a:endParaRPr lang="en-US" dirty="0"/>
          </a:p>
        </p:txBody>
      </p:sp>
      <p:pic>
        <p:nvPicPr>
          <p:cNvPr id="13" name="Content Placeholder 12">
            <a:extLst>
              <a:ext uri="{FF2B5EF4-FFF2-40B4-BE49-F238E27FC236}">
                <a16:creationId xmlns="" xmlns:a16="http://schemas.microsoft.com/office/drawing/2014/main" id="{9EFBE980-0DBF-479F-B155-90CFFDF00227}"/>
              </a:ext>
            </a:extLst>
          </p:cNvPr>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096000" y="2100348"/>
            <a:ext cx="5486400" cy="4545367"/>
          </a:xfrm>
        </p:spPr>
      </p:pic>
      <p:pic>
        <p:nvPicPr>
          <p:cNvPr id="14" name="Picture 13">
            <a:extLst>
              <a:ext uri="{FF2B5EF4-FFF2-40B4-BE49-F238E27FC236}">
                <a16:creationId xmlns="" xmlns:a16="http://schemas.microsoft.com/office/drawing/2014/main" id="{A3B3514B-F871-4F70-A743-ECB0B332E5E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7652" y="81136"/>
            <a:ext cx="1379913" cy="835517"/>
          </a:xfrm>
          <a:prstGeom prst="rect">
            <a:avLst/>
          </a:prstGeom>
        </p:spPr>
      </p:pic>
    </p:spTree>
    <p:extLst>
      <p:ext uri="{BB962C8B-B14F-4D97-AF65-F5344CB8AC3E}">
        <p14:creationId xmlns="" xmlns:p14="http://schemas.microsoft.com/office/powerpoint/2010/main" val="1065402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FE8FD6C7-983D-4818-B619-6826DA39370B}"/>
              </a:ext>
            </a:extLst>
          </p:cNvPr>
          <p:cNvSpPr>
            <a:spLocks noGrp="1"/>
          </p:cNvSpPr>
          <p:nvPr>
            <p:ph type="body" idx="1"/>
          </p:nvPr>
        </p:nvSpPr>
        <p:spPr>
          <a:xfrm>
            <a:off x="2021925" y="1357395"/>
            <a:ext cx="2943226" cy="576262"/>
          </a:xfrm>
        </p:spPr>
        <p:txBody>
          <a:bodyPr/>
          <a:lstStyle/>
          <a:p>
            <a:r>
              <a:rPr lang="en-US" cap="all" dirty="0">
                <a:solidFill>
                  <a:schemeClr val="accent1">
                    <a:lumMod val="50000"/>
                  </a:schemeClr>
                </a:solidFill>
              </a:rPr>
              <a:t>SAMAHA</a:t>
            </a:r>
          </a:p>
          <a:p>
            <a:endParaRPr lang="en-US" dirty="0"/>
          </a:p>
        </p:txBody>
      </p:sp>
      <p:pic>
        <p:nvPicPr>
          <p:cNvPr id="14" name="Content Placeholder 13">
            <a:extLst>
              <a:ext uri="{FF2B5EF4-FFF2-40B4-BE49-F238E27FC236}">
                <a16:creationId xmlns="" xmlns:a16="http://schemas.microsoft.com/office/drawing/2014/main" id="{B497A4CE-6E87-4F00-8C1A-920EB79C76F6}"/>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209818" y="2083085"/>
            <a:ext cx="5474399" cy="4535424"/>
          </a:xfrm>
        </p:spPr>
      </p:pic>
      <p:sp>
        <p:nvSpPr>
          <p:cNvPr id="8" name="Text Placeholder 7">
            <a:extLst>
              <a:ext uri="{FF2B5EF4-FFF2-40B4-BE49-F238E27FC236}">
                <a16:creationId xmlns="" xmlns:a16="http://schemas.microsoft.com/office/drawing/2014/main" id="{D95221B5-F411-491C-B254-B874F02655E0}"/>
              </a:ext>
            </a:extLst>
          </p:cNvPr>
          <p:cNvSpPr>
            <a:spLocks noGrp="1"/>
          </p:cNvSpPr>
          <p:nvPr>
            <p:ph type="body" sz="quarter" idx="3"/>
          </p:nvPr>
        </p:nvSpPr>
        <p:spPr>
          <a:xfrm>
            <a:off x="7361586" y="1235938"/>
            <a:ext cx="2943226" cy="576262"/>
          </a:xfrm>
        </p:spPr>
        <p:txBody>
          <a:bodyPr/>
          <a:lstStyle/>
          <a:p>
            <a:r>
              <a:rPr lang="en-US" cap="all" dirty="0">
                <a:solidFill>
                  <a:schemeClr val="accent1">
                    <a:lumMod val="50000"/>
                  </a:schemeClr>
                </a:solidFill>
              </a:rPr>
              <a:t>FELLETTO</a:t>
            </a:r>
          </a:p>
          <a:p>
            <a:endParaRPr lang="en-US" dirty="0"/>
          </a:p>
        </p:txBody>
      </p:sp>
      <p:pic>
        <p:nvPicPr>
          <p:cNvPr id="16" name="Content Placeholder 15">
            <a:extLst>
              <a:ext uri="{FF2B5EF4-FFF2-40B4-BE49-F238E27FC236}">
                <a16:creationId xmlns="" xmlns:a16="http://schemas.microsoft.com/office/drawing/2014/main" id="{E4BEED60-ADC0-4AD9-A36C-90E45EB0B6D3}"/>
              </a:ext>
            </a:extLst>
          </p:cNvPr>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096000" y="2083085"/>
            <a:ext cx="5474399" cy="4535424"/>
          </a:xfrm>
        </p:spPr>
      </p:pic>
      <p:pic>
        <p:nvPicPr>
          <p:cNvPr id="17" name="Picture 16">
            <a:extLst>
              <a:ext uri="{FF2B5EF4-FFF2-40B4-BE49-F238E27FC236}">
                <a16:creationId xmlns="" xmlns:a16="http://schemas.microsoft.com/office/drawing/2014/main" id="{2A00611F-F07B-41C5-A3F6-5E86693EA27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9818" y="239491"/>
            <a:ext cx="1379913" cy="835517"/>
          </a:xfrm>
          <a:prstGeom prst="rect">
            <a:avLst/>
          </a:prstGeom>
        </p:spPr>
      </p:pic>
    </p:spTree>
    <p:extLst>
      <p:ext uri="{BB962C8B-B14F-4D97-AF65-F5344CB8AC3E}">
        <p14:creationId xmlns="" xmlns:p14="http://schemas.microsoft.com/office/powerpoint/2010/main" val="30011599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43F5BE4-DB65-435D-9DF0-1E7D3F82A361}"/>
              </a:ext>
            </a:extLst>
          </p:cNvPr>
          <p:cNvSpPr>
            <a:spLocks noGrp="1"/>
          </p:cNvSpPr>
          <p:nvPr>
            <p:ph type="body" idx="1"/>
          </p:nvPr>
        </p:nvSpPr>
        <p:spPr>
          <a:xfrm>
            <a:off x="1470232" y="1659731"/>
            <a:ext cx="3062038" cy="576262"/>
          </a:xfrm>
        </p:spPr>
        <p:txBody>
          <a:bodyPr/>
          <a:lstStyle/>
          <a:p>
            <a:r>
              <a:rPr lang="en-US" cap="all" dirty="0">
                <a:solidFill>
                  <a:schemeClr val="accent1">
                    <a:lumMod val="50000"/>
                  </a:schemeClr>
                </a:solidFill>
              </a:rPr>
              <a:t>MELLY</a:t>
            </a:r>
            <a:r>
              <a:rPr lang="en-US" cap="all" dirty="0"/>
              <a:t> </a:t>
            </a:r>
            <a:r>
              <a:rPr lang="en-US" cap="all" dirty="0">
                <a:solidFill>
                  <a:schemeClr val="accent1">
                    <a:lumMod val="50000"/>
                  </a:schemeClr>
                </a:solidFill>
              </a:rPr>
              <a:t>BROWN</a:t>
            </a:r>
          </a:p>
          <a:p>
            <a:endParaRPr lang="en-US" dirty="0"/>
          </a:p>
        </p:txBody>
      </p:sp>
      <p:sp>
        <p:nvSpPr>
          <p:cNvPr id="5" name="Text Placeholder 4">
            <a:extLst>
              <a:ext uri="{FF2B5EF4-FFF2-40B4-BE49-F238E27FC236}">
                <a16:creationId xmlns="" xmlns:a16="http://schemas.microsoft.com/office/drawing/2014/main" id="{D69B4308-A95E-4E80-8C83-4D59597EB985}"/>
              </a:ext>
            </a:extLst>
          </p:cNvPr>
          <p:cNvSpPr>
            <a:spLocks noGrp="1"/>
          </p:cNvSpPr>
          <p:nvPr>
            <p:ph type="body" sz="quarter" idx="3"/>
          </p:nvPr>
        </p:nvSpPr>
        <p:spPr>
          <a:xfrm>
            <a:off x="7659732" y="1492624"/>
            <a:ext cx="2674969" cy="576262"/>
          </a:xfrm>
        </p:spPr>
        <p:txBody>
          <a:bodyPr/>
          <a:lstStyle/>
          <a:p>
            <a:r>
              <a:rPr lang="en-US" cap="all" dirty="0">
                <a:solidFill>
                  <a:schemeClr val="accent1">
                    <a:lumMod val="50000"/>
                  </a:schemeClr>
                </a:solidFill>
              </a:rPr>
              <a:t>MELLY</a:t>
            </a:r>
            <a:r>
              <a:rPr lang="en-US" cap="all" dirty="0"/>
              <a:t> </a:t>
            </a:r>
            <a:r>
              <a:rPr lang="en-US" cap="all" dirty="0">
                <a:solidFill>
                  <a:schemeClr val="accent1">
                    <a:lumMod val="50000"/>
                  </a:schemeClr>
                </a:solidFill>
              </a:rPr>
              <a:t>GRAY</a:t>
            </a:r>
          </a:p>
          <a:p>
            <a:endParaRPr lang="en-US" dirty="0"/>
          </a:p>
        </p:txBody>
      </p:sp>
      <p:pic>
        <p:nvPicPr>
          <p:cNvPr id="10" name="Content Placeholder 9">
            <a:extLst>
              <a:ext uri="{FF2B5EF4-FFF2-40B4-BE49-F238E27FC236}">
                <a16:creationId xmlns="" xmlns:a16="http://schemas.microsoft.com/office/drawing/2014/main" id="{B3A89369-33D8-4401-829B-D9968948C528}"/>
              </a:ext>
            </a:extLst>
          </p:cNvPr>
          <p:cNvPicPr>
            <a:picLocks noGrp="1" noChangeAspect="1"/>
          </p:cNvPicPr>
          <p:nvPr>
            <p:ph sz="quarter" idx="4"/>
          </p:nvPr>
        </p:nvPicPr>
        <p:blipFill>
          <a:blip r:embed="rId2">
            <a:extLst>
              <a:ext uri="{28A0092B-C50C-407E-A947-70E740481C1C}">
                <a14:useLocalDpi xmlns="" xmlns:a14="http://schemas.microsoft.com/office/drawing/2010/main" val="0"/>
              </a:ext>
            </a:extLst>
          </a:blip>
          <a:stretch>
            <a:fillRect/>
          </a:stretch>
        </p:blipFill>
        <p:spPr>
          <a:xfrm>
            <a:off x="6096000" y="2068886"/>
            <a:ext cx="5474399" cy="4535424"/>
          </a:xfrm>
        </p:spPr>
      </p:pic>
      <p:pic>
        <p:nvPicPr>
          <p:cNvPr id="12" name="Picture 11">
            <a:extLst>
              <a:ext uri="{FF2B5EF4-FFF2-40B4-BE49-F238E27FC236}">
                <a16:creationId xmlns="" xmlns:a16="http://schemas.microsoft.com/office/drawing/2014/main" id="{155EB77C-0E1D-471B-945F-3A2AA62F60D4}"/>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4053" y="2068886"/>
            <a:ext cx="5474399" cy="4535424"/>
          </a:xfrm>
          <a:prstGeom prst="rect">
            <a:avLst/>
          </a:prstGeom>
        </p:spPr>
      </p:pic>
      <p:pic>
        <p:nvPicPr>
          <p:cNvPr id="15" name="Picture 14">
            <a:extLst>
              <a:ext uri="{FF2B5EF4-FFF2-40B4-BE49-F238E27FC236}">
                <a16:creationId xmlns="" xmlns:a16="http://schemas.microsoft.com/office/drawing/2014/main" id="{BD374967-3E85-44F7-A93A-1BB6297384C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7188" y="138414"/>
            <a:ext cx="1379913" cy="835517"/>
          </a:xfrm>
          <a:prstGeom prst="rect">
            <a:avLst/>
          </a:prstGeom>
        </p:spPr>
      </p:pic>
    </p:spTree>
    <p:extLst>
      <p:ext uri="{BB962C8B-B14F-4D97-AF65-F5344CB8AC3E}">
        <p14:creationId xmlns="" xmlns:p14="http://schemas.microsoft.com/office/powerpoint/2010/main" val="15988981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E5814BE-308D-4425-808B-802C0AA4F91B}"/>
              </a:ext>
            </a:extLst>
          </p:cNvPr>
          <p:cNvSpPr>
            <a:spLocks noGrp="1"/>
          </p:cNvSpPr>
          <p:nvPr>
            <p:ph type="body" idx="1"/>
          </p:nvPr>
        </p:nvSpPr>
        <p:spPr>
          <a:xfrm>
            <a:off x="1790071" y="1557896"/>
            <a:ext cx="3371320" cy="576262"/>
          </a:xfrm>
        </p:spPr>
        <p:txBody>
          <a:bodyPr/>
          <a:lstStyle/>
          <a:p>
            <a:r>
              <a:rPr lang="en-US" cap="all" dirty="0">
                <a:solidFill>
                  <a:schemeClr val="accent1">
                    <a:lumMod val="50000"/>
                  </a:schemeClr>
                </a:solidFill>
              </a:rPr>
              <a:t>TERIESTA LIGHT</a:t>
            </a:r>
            <a:r>
              <a:rPr lang="en-US" cap="all" dirty="0"/>
              <a:t> </a:t>
            </a:r>
          </a:p>
          <a:p>
            <a:endParaRPr lang="en-US" dirty="0"/>
          </a:p>
        </p:txBody>
      </p:sp>
      <p:sp>
        <p:nvSpPr>
          <p:cNvPr id="5" name="Text Placeholder 4">
            <a:extLst>
              <a:ext uri="{FF2B5EF4-FFF2-40B4-BE49-F238E27FC236}">
                <a16:creationId xmlns="" xmlns:a16="http://schemas.microsoft.com/office/drawing/2014/main" id="{170D2D52-69E2-4C30-99A3-2A02A5A4835D}"/>
              </a:ext>
            </a:extLst>
          </p:cNvPr>
          <p:cNvSpPr>
            <a:spLocks noGrp="1"/>
          </p:cNvSpPr>
          <p:nvPr>
            <p:ph type="body" sz="quarter" idx="3"/>
          </p:nvPr>
        </p:nvSpPr>
        <p:spPr>
          <a:xfrm>
            <a:off x="7575239" y="589708"/>
            <a:ext cx="2721334" cy="1544450"/>
          </a:xfrm>
        </p:spPr>
        <p:txBody>
          <a:bodyPr/>
          <a:lstStyle/>
          <a:p>
            <a:r>
              <a:rPr lang="en-US" cap="all" dirty="0">
                <a:solidFill>
                  <a:schemeClr val="accent1">
                    <a:lumMod val="50000"/>
                  </a:schemeClr>
                </a:solidFill>
              </a:rPr>
              <a:t>TERIESTA DARK</a:t>
            </a:r>
          </a:p>
          <a:p>
            <a:endParaRPr lang="en-US" dirty="0"/>
          </a:p>
        </p:txBody>
      </p:sp>
      <p:pic>
        <p:nvPicPr>
          <p:cNvPr id="14" name="Content Placeholder 13">
            <a:extLst>
              <a:ext uri="{FF2B5EF4-FFF2-40B4-BE49-F238E27FC236}">
                <a16:creationId xmlns="" xmlns:a16="http://schemas.microsoft.com/office/drawing/2014/main" id="{AB33DE41-4009-40D8-92D2-2E05BE8B0DD4}"/>
              </a:ext>
            </a:extLst>
          </p:cNvPr>
          <p:cNvPicPr>
            <a:picLocks noGrp="1" noChangeAspect="1"/>
          </p:cNvPicPr>
          <p:nvPr>
            <p:ph sz="quarter" idx="4"/>
          </p:nvPr>
        </p:nvPicPr>
        <p:blipFill>
          <a:blip r:embed="rId2">
            <a:extLst>
              <a:ext uri="{28A0092B-C50C-407E-A947-70E740481C1C}">
                <a14:useLocalDpi xmlns="" xmlns:a14="http://schemas.microsoft.com/office/drawing/2010/main" val="0"/>
              </a:ext>
            </a:extLst>
          </a:blip>
          <a:stretch>
            <a:fillRect/>
          </a:stretch>
        </p:blipFill>
        <p:spPr>
          <a:xfrm>
            <a:off x="6396320" y="1846027"/>
            <a:ext cx="5564149" cy="4764897"/>
          </a:xfrm>
        </p:spPr>
      </p:pic>
      <p:pic>
        <p:nvPicPr>
          <p:cNvPr id="12" name="Content Placeholder 11">
            <a:extLst>
              <a:ext uri="{FF2B5EF4-FFF2-40B4-BE49-F238E27FC236}">
                <a16:creationId xmlns="" xmlns:a16="http://schemas.microsoft.com/office/drawing/2014/main" id="{325BE487-1D70-4F82-A2C5-A00C45D101AE}"/>
              </a:ext>
            </a:extLst>
          </p:cNvPr>
          <p:cNvPicPr>
            <a:picLocks noGrp="1" noChangeAspect="1"/>
          </p:cNvPicPr>
          <p:nvPr>
            <p:ph sz="half" idx="2"/>
          </p:nvPr>
        </p:nvPicPr>
        <p:blipFill>
          <a:blip r:embed="rId3">
            <a:extLst>
              <a:ext uri="{28A0092B-C50C-407E-A947-70E740481C1C}">
                <a14:useLocalDpi xmlns="" xmlns:a14="http://schemas.microsoft.com/office/drawing/2010/main" val="0"/>
              </a:ext>
            </a:extLst>
          </a:blip>
          <a:stretch>
            <a:fillRect/>
          </a:stretch>
        </p:blipFill>
        <p:spPr>
          <a:xfrm>
            <a:off x="231531" y="1846028"/>
            <a:ext cx="5446058" cy="4725474"/>
          </a:xfrm>
        </p:spPr>
      </p:pic>
      <p:pic>
        <p:nvPicPr>
          <p:cNvPr id="15" name="Picture 14">
            <a:extLst>
              <a:ext uri="{FF2B5EF4-FFF2-40B4-BE49-F238E27FC236}">
                <a16:creationId xmlns="" xmlns:a16="http://schemas.microsoft.com/office/drawing/2014/main" id="{6289A50E-0370-41D3-8834-3A84735174EC}"/>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27534354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3"/>
          </p:nvPr>
        </p:nvSpPr>
        <p:spPr>
          <a:xfrm>
            <a:off x="2851113" y="708719"/>
            <a:ext cx="7531137" cy="452718"/>
          </a:xfrm>
        </p:spPr>
        <p:txBody>
          <a:bodyPr>
            <a:normAutofit/>
          </a:bodyPr>
          <a:lstStyle/>
          <a:p>
            <a:r>
              <a:rPr lang="en-US" sz="2000" b="1" dirty="0">
                <a:solidFill>
                  <a:srgbClr val="002060"/>
                </a:solidFill>
                <a:latin typeface="+mj-lt"/>
              </a:rPr>
              <a:t>Egyptian Granite Standard Specifications &amp; Technical Data</a:t>
            </a:r>
          </a:p>
        </p:txBody>
      </p:sp>
      <p:sp>
        <p:nvSpPr>
          <p:cNvPr id="5" name="Content Placeholder 4"/>
          <p:cNvSpPr>
            <a:spLocks noGrp="1"/>
          </p:cNvSpPr>
          <p:nvPr>
            <p:ph sz="quarter" idx="4"/>
          </p:nvPr>
        </p:nvSpPr>
        <p:spPr>
          <a:xfrm>
            <a:off x="2851113" y="1424268"/>
            <a:ext cx="5726654" cy="4738661"/>
          </a:xfrm>
        </p:spPr>
        <p:txBody>
          <a:bodyPr>
            <a:normAutofit fontScale="85000" lnSpcReduction="10000"/>
          </a:bodyPr>
          <a:lstStyle/>
          <a:p>
            <a:pPr fontAlgn="base"/>
            <a:r>
              <a:rPr lang="en-US" dirty="0">
                <a:solidFill>
                  <a:srgbClr val="002060"/>
                </a:solidFill>
                <a:latin typeface="+mj-lt"/>
              </a:rPr>
              <a:t>Water Absorption (ASTM C 97): 0.08 %</a:t>
            </a:r>
          </a:p>
          <a:p>
            <a:pPr fontAlgn="base"/>
            <a:r>
              <a:rPr lang="en-US" dirty="0">
                <a:solidFill>
                  <a:srgbClr val="002060"/>
                </a:solidFill>
                <a:latin typeface="+mj-lt"/>
              </a:rPr>
              <a:t>Modulus of Rupture (ASTM C 99): 2 400 psi</a:t>
            </a:r>
          </a:p>
          <a:p>
            <a:pPr fontAlgn="base"/>
            <a:r>
              <a:rPr lang="en-US" dirty="0">
                <a:solidFill>
                  <a:srgbClr val="002060"/>
                </a:solidFill>
                <a:latin typeface="+mj-lt"/>
              </a:rPr>
              <a:t>Compressive Strength (ASTM C 170): 24 800 psi</a:t>
            </a:r>
          </a:p>
          <a:p>
            <a:pPr fontAlgn="base"/>
            <a:r>
              <a:rPr lang="en-US" dirty="0">
                <a:solidFill>
                  <a:srgbClr val="002060"/>
                </a:solidFill>
                <a:latin typeface="+mj-lt"/>
              </a:rPr>
              <a:t>Abrasion Resistance (ASTM C 24): 40.6 Ha</a:t>
            </a:r>
          </a:p>
          <a:p>
            <a:pPr fontAlgn="base"/>
            <a:r>
              <a:rPr lang="en-US" dirty="0">
                <a:solidFill>
                  <a:srgbClr val="002060"/>
                </a:solidFill>
                <a:latin typeface="+mj-lt"/>
              </a:rPr>
              <a:t>Flexural Strength (ASTM C 880): 2 200 psi</a:t>
            </a:r>
          </a:p>
          <a:p>
            <a:pPr fontAlgn="base"/>
            <a:r>
              <a:rPr lang="en-US" dirty="0">
                <a:solidFill>
                  <a:srgbClr val="002060"/>
                </a:solidFill>
                <a:latin typeface="+mj-lt"/>
              </a:rPr>
              <a:t>Density (ASTM C 97): 2 649</a:t>
            </a:r>
          </a:p>
          <a:p>
            <a:pPr fontAlgn="base"/>
            <a:r>
              <a:rPr lang="en-US" dirty="0">
                <a:solidFill>
                  <a:srgbClr val="002060"/>
                </a:solidFill>
                <a:latin typeface="+mj-lt"/>
              </a:rPr>
              <a:t>Country of origin: Egypt</a:t>
            </a:r>
          </a:p>
          <a:p>
            <a:pPr fontAlgn="base"/>
            <a:r>
              <a:rPr lang="en-US" dirty="0">
                <a:solidFill>
                  <a:srgbClr val="002060"/>
                </a:solidFill>
                <a:latin typeface="+mj-lt"/>
              </a:rPr>
              <a:t>Material availability: Blocks, slabs, tiles</a:t>
            </a:r>
          </a:p>
          <a:p>
            <a:pPr fontAlgn="base"/>
            <a:r>
              <a:rPr lang="en-US" dirty="0">
                <a:solidFill>
                  <a:srgbClr val="002060"/>
                </a:solidFill>
                <a:latin typeface="+mj-lt"/>
              </a:rPr>
              <a:t>Dimensions of the slabs: 180-210cm x 45-65cm</a:t>
            </a:r>
          </a:p>
          <a:p>
            <a:pPr fontAlgn="base"/>
            <a:r>
              <a:rPr lang="en-US" dirty="0">
                <a:solidFill>
                  <a:srgbClr val="002060"/>
                </a:solidFill>
                <a:latin typeface="+mj-lt"/>
              </a:rPr>
              <a:t>Thickness of the slabs (Availability): 10-12-15-20mm</a:t>
            </a:r>
          </a:p>
          <a:p>
            <a:pPr fontAlgn="base"/>
            <a:r>
              <a:rPr lang="en-US" dirty="0">
                <a:solidFill>
                  <a:srgbClr val="002060"/>
                </a:solidFill>
                <a:latin typeface="+mj-lt"/>
              </a:rPr>
              <a:t>Dimensions of the tiles (Availability): Any dimensions</a:t>
            </a:r>
          </a:p>
          <a:p>
            <a:pPr fontAlgn="base"/>
            <a:r>
              <a:rPr lang="en-US" dirty="0">
                <a:solidFill>
                  <a:srgbClr val="002060"/>
                </a:solidFill>
                <a:latin typeface="+mj-lt"/>
              </a:rPr>
              <a:t>Thickness of the tiles: 10-12-15-20 mm</a:t>
            </a:r>
          </a:p>
          <a:p>
            <a:endParaRPr lang="en-US" dirty="0"/>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42222839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550451FC-82C8-4C01-A69B-F2D98990F1F4}"/>
              </a:ext>
            </a:extLst>
          </p:cNvPr>
          <p:cNvSpPr>
            <a:spLocks noGrp="1"/>
          </p:cNvSpPr>
          <p:nvPr>
            <p:ph type="body" idx="1"/>
          </p:nvPr>
        </p:nvSpPr>
        <p:spPr>
          <a:xfrm>
            <a:off x="1859587" y="1288956"/>
            <a:ext cx="2989326" cy="576262"/>
          </a:xfrm>
        </p:spPr>
        <p:txBody>
          <a:bodyPr/>
          <a:lstStyle/>
          <a:p>
            <a:r>
              <a:rPr lang="en-US" cap="all" dirty="0">
                <a:solidFill>
                  <a:schemeClr val="accent1">
                    <a:lumMod val="50000"/>
                  </a:schemeClr>
                </a:solidFill>
              </a:rPr>
              <a:t>GANDOLA</a:t>
            </a:r>
          </a:p>
          <a:p>
            <a:endParaRPr lang="en-US" dirty="0"/>
          </a:p>
        </p:txBody>
      </p:sp>
      <p:pic>
        <p:nvPicPr>
          <p:cNvPr id="8" name="Content Placeholder 7">
            <a:extLst>
              <a:ext uri="{FF2B5EF4-FFF2-40B4-BE49-F238E27FC236}">
                <a16:creationId xmlns="" xmlns:a16="http://schemas.microsoft.com/office/drawing/2014/main" id="{391082FE-F9DE-4407-AD04-4F05CA72AD31}"/>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411501" y="1790746"/>
            <a:ext cx="5438966" cy="4499991"/>
          </a:xfrm>
        </p:spPr>
      </p:pic>
      <p:sp>
        <p:nvSpPr>
          <p:cNvPr id="5" name="Text Placeholder 4">
            <a:extLst>
              <a:ext uri="{FF2B5EF4-FFF2-40B4-BE49-F238E27FC236}">
                <a16:creationId xmlns="" xmlns:a16="http://schemas.microsoft.com/office/drawing/2014/main" id="{E3819FD9-473B-4222-99B5-871AB4C36599}"/>
              </a:ext>
            </a:extLst>
          </p:cNvPr>
          <p:cNvSpPr>
            <a:spLocks noGrp="1"/>
          </p:cNvSpPr>
          <p:nvPr>
            <p:ph type="body" sz="quarter" idx="3"/>
          </p:nvPr>
        </p:nvSpPr>
        <p:spPr>
          <a:xfrm>
            <a:off x="8123018" y="1213116"/>
            <a:ext cx="2809440" cy="576262"/>
          </a:xfrm>
        </p:spPr>
        <p:txBody>
          <a:bodyPr/>
          <a:lstStyle/>
          <a:p>
            <a:r>
              <a:rPr lang="en-US" cap="all" dirty="0">
                <a:solidFill>
                  <a:schemeClr val="accent1">
                    <a:lumMod val="50000"/>
                  </a:schemeClr>
                </a:solidFill>
              </a:rPr>
              <a:t>FORSAN</a:t>
            </a:r>
          </a:p>
          <a:p>
            <a:endParaRPr lang="en-US" dirty="0"/>
          </a:p>
        </p:txBody>
      </p:sp>
      <p:pic>
        <p:nvPicPr>
          <p:cNvPr id="10" name="Content Placeholder 9">
            <a:extLst>
              <a:ext uri="{FF2B5EF4-FFF2-40B4-BE49-F238E27FC236}">
                <a16:creationId xmlns="" xmlns:a16="http://schemas.microsoft.com/office/drawing/2014/main" id="{7768383B-9603-4805-9A4C-60E51C16CA7B}"/>
              </a:ext>
            </a:extLst>
          </p:cNvPr>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150783" y="1755313"/>
            <a:ext cx="5474399" cy="4535424"/>
          </a:xfrm>
        </p:spPr>
      </p:pic>
      <p:pic>
        <p:nvPicPr>
          <p:cNvPr id="11" name="Picture 10">
            <a:extLst>
              <a:ext uri="{FF2B5EF4-FFF2-40B4-BE49-F238E27FC236}">
                <a16:creationId xmlns="" xmlns:a16="http://schemas.microsoft.com/office/drawing/2014/main" id="{C2689B3D-EAE7-4300-9524-7721DE676CC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0136" y="205649"/>
            <a:ext cx="1379913" cy="835517"/>
          </a:xfrm>
          <a:prstGeom prst="rect">
            <a:avLst/>
          </a:prstGeom>
        </p:spPr>
      </p:pic>
    </p:spTree>
    <p:extLst>
      <p:ext uri="{BB962C8B-B14F-4D97-AF65-F5344CB8AC3E}">
        <p14:creationId xmlns="" xmlns:p14="http://schemas.microsoft.com/office/powerpoint/2010/main" val="7310374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10046" y="525202"/>
            <a:ext cx="2532812" cy="636235"/>
          </a:xfrm>
        </p:spPr>
        <p:txBody>
          <a:bodyPr>
            <a:noAutofit/>
          </a:bodyPr>
          <a:lstStyle/>
          <a:p>
            <a:r>
              <a:rPr lang="en-US" b="1" dirty="0">
                <a:solidFill>
                  <a:srgbClr val="002060"/>
                </a:solidFill>
              </a:rPr>
              <a:t>Contents</a:t>
            </a:r>
          </a:p>
        </p:txBody>
      </p:sp>
      <p:sp>
        <p:nvSpPr>
          <p:cNvPr id="14" name="Content Placeholder 13"/>
          <p:cNvSpPr>
            <a:spLocks noGrp="1"/>
          </p:cNvSpPr>
          <p:nvPr>
            <p:ph idx="1"/>
          </p:nvPr>
        </p:nvSpPr>
        <p:spPr>
          <a:xfrm>
            <a:off x="434831" y="1961804"/>
            <a:ext cx="8534400" cy="4231178"/>
          </a:xfrm>
        </p:spPr>
        <p:txBody>
          <a:bodyPr>
            <a:normAutofit/>
          </a:bodyPr>
          <a:lstStyle/>
          <a:p>
            <a:r>
              <a:rPr lang="en-US" dirty="0">
                <a:solidFill>
                  <a:srgbClr val="002060"/>
                </a:solidFill>
                <a:latin typeface="+mj-lt"/>
              </a:rPr>
              <a:t>CEO’s Message</a:t>
            </a:r>
          </a:p>
          <a:p>
            <a:r>
              <a:rPr lang="en-US" dirty="0">
                <a:solidFill>
                  <a:srgbClr val="002060"/>
                </a:solidFill>
                <a:latin typeface="+mj-lt"/>
              </a:rPr>
              <a:t>About Us</a:t>
            </a:r>
          </a:p>
          <a:p>
            <a:r>
              <a:rPr lang="en-US" dirty="0">
                <a:solidFill>
                  <a:srgbClr val="002060"/>
                </a:solidFill>
                <a:latin typeface="+mj-lt"/>
              </a:rPr>
              <a:t>Our Facility</a:t>
            </a:r>
          </a:p>
          <a:p>
            <a:r>
              <a:rPr lang="en-US" dirty="0">
                <a:solidFill>
                  <a:srgbClr val="002060"/>
                </a:solidFill>
                <a:latin typeface="+mj-lt"/>
              </a:rPr>
              <a:t>Products</a:t>
            </a:r>
          </a:p>
          <a:p>
            <a:r>
              <a:rPr lang="en-US" dirty="0">
                <a:solidFill>
                  <a:srgbClr val="002060"/>
                </a:solidFill>
                <a:latin typeface="+mj-lt"/>
              </a:rPr>
              <a:t>Sizes and Surfaces Finishes</a:t>
            </a:r>
          </a:p>
          <a:p>
            <a:r>
              <a:rPr lang="en-US" dirty="0">
                <a:solidFill>
                  <a:srgbClr val="002060"/>
                </a:solidFill>
                <a:latin typeface="+mj-lt"/>
              </a:rPr>
              <a:t>Edge Chamfering</a:t>
            </a:r>
          </a:p>
          <a:p>
            <a:r>
              <a:rPr lang="en-US" dirty="0">
                <a:solidFill>
                  <a:srgbClr val="002060"/>
                </a:solidFill>
                <a:latin typeface="+mj-lt"/>
              </a:rPr>
              <a:t>Applications</a:t>
            </a:r>
          </a:p>
          <a:p>
            <a:r>
              <a:rPr lang="en-US" dirty="0">
                <a:solidFill>
                  <a:srgbClr val="002060"/>
                </a:solidFill>
                <a:latin typeface="+mj-lt"/>
              </a:rPr>
              <a:t>Packing</a:t>
            </a:r>
          </a:p>
          <a:p>
            <a:r>
              <a:rPr lang="en-US" dirty="0">
                <a:solidFill>
                  <a:srgbClr val="002060"/>
                </a:solidFill>
                <a:latin typeface="+mj-lt"/>
              </a:rPr>
              <a:t>Contact Info</a:t>
            </a:r>
            <a:endParaRPr lang="en-US" b="1" dirty="0">
              <a:latin typeface="+mj-lt"/>
            </a:endParaRPr>
          </a:p>
          <a:p>
            <a:endParaRPr lang="en-US" b="1" dirty="0">
              <a:latin typeface="+mj-lt"/>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303091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1723492-FD89-4506-8FAE-3759C45A9DB7}"/>
              </a:ext>
            </a:extLst>
          </p:cNvPr>
          <p:cNvSpPr>
            <a:spLocks noGrp="1"/>
          </p:cNvSpPr>
          <p:nvPr>
            <p:ph type="body" idx="1"/>
          </p:nvPr>
        </p:nvSpPr>
        <p:spPr>
          <a:xfrm>
            <a:off x="1535183" y="1679821"/>
            <a:ext cx="2994802" cy="576262"/>
          </a:xfrm>
        </p:spPr>
        <p:txBody>
          <a:bodyPr/>
          <a:lstStyle/>
          <a:p>
            <a:r>
              <a:rPr lang="en-US" cap="all" dirty="0">
                <a:solidFill>
                  <a:schemeClr val="accent1">
                    <a:lumMod val="50000"/>
                  </a:schemeClr>
                </a:solidFill>
              </a:rPr>
              <a:t>ROSA</a:t>
            </a:r>
            <a:r>
              <a:rPr lang="en-US" cap="all" dirty="0"/>
              <a:t> </a:t>
            </a:r>
            <a:r>
              <a:rPr lang="en-US" cap="all" dirty="0">
                <a:solidFill>
                  <a:schemeClr val="accent1">
                    <a:lumMod val="50000"/>
                  </a:schemeClr>
                </a:solidFill>
              </a:rPr>
              <a:t>HODY</a:t>
            </a:r>
          </a:p>
          <a:p>
            <a:endParaRPr lang="en-US" dirty="0"/>
          </a:p>
        </p:txBody>
      </p:sp>
      <p:pic>
        <p:nvPicPr>
          <p:cNvPr id="8" name="Content Placeholder 7">
            <a:extLst>
              <a:ext uri="{FF2B5EF4-FFF2-40B4-BE49-F238E27FC236}">
                <a16:creationId xmlns="" xmlns:a16="http://schemas.microsoft.com/office/drawing/2014/main" id="{1222C404-DE60-49B5-A387-E71D9C072CF8}"/>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295385" y="1967952"/>
            <a:ext cx="5474399" cy="4535424"/>
          </a:xfrm>
        </p:spPr>
      </p:pic>
      <p:sp>
        <p:nvSpPr>
          <p:cNvPr id="5" name="Text Placeholder 4">
            <a:extLst>
              <a:ext uri="{FF2B5EF4-FFF2-40B4-BE49-F238E27FC236}">
                <a16:creationId xmlns="" xmlns:a16="http://schemas.microsoft.com/office/drawing/2014/main" id="{ED5C69B4-BFE5-401D-9B79-468F2A0317DA}"/>
              </a:ext>
            </a:extLst>
          </p:cNvPr>
          <p:cNvSpPr>
            <a:spLocks noGrp="1"/>
          </p:cNvSpPr>
          <p:nvPr>
            <p:ph type="body" sz="quarter" idx="3"/>
          </p:nvPr>
        </p:nvSpPr>
        <p:spPr>
          <a:xfrm>
            <a:off x="7292094" y="1679821"/>
            <a:ext cx="2994802" cy="576262"/>
          </a:xfrm>
        </p:spPr>
        <p:txBody>
          <a:bodyPr/>
          <a:lstStyle/>
          <a:p>
            <a:r>
              <a:rPr lang="en-US" cap="all" dirty="0">
                <a:solidFill>
                  <a:schemeClr val="accent1">
                    <a:lumMod val="50000"/>
                  </a:schemeClr>
                </a:solidFill>
              </a:rPr>
              <a:t>ROSA</a:t>
            </a:r>
            <a:r>
              <a:rPr lang="en-US" cap="all" dirty="0"/>
              <a:t> </a:t>
            </a:r>
            <a:r>
              <a:rPr lang="en-US" cap="all" dirty="0">
                <a:solidFill>
                  <a:schemeClr val="accent1">
                    <a:lumMod val="50000"/>
                  </a:schemeClr>
                </a:solidFill>
              </a:rPr>
              <a:t>ASWAN</a:t>
            </a:r>
          </a:p>
          <a:p>
            <a:endParaRPr lang="en-US" dirty="0"/>
          </a:p>
        </p:txBody>
      </p:sp>
      <p:pic>
        <p:nvPicPr>
          <p:cNvPr id="10" name="Content Placeholder 9">
            <a:extLst>
              <a:ext uri="{FF2B5EF4-FFF2-40B4-BE49-F238E27FC236}">
                <a16:creationId xmlns="" xmlns:a16="http://schemas.microsoft.com/office/drawing/2014/main" id="{A485076C-E235-4FFE-A634-2E649E0EABF1}"/>
              </a:ext>
            </a:extLst>
          </p:cNvPr>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194938" y="1967952"/>
            <a:ext cx="5474399" cy="4535424"/>
          </a:xfrm>
        </p:spPr>
      </p:pic>
      <p:pic>
        <p:nvPicPr>
          <p:cNvPr id="11" name="Picture 10">
            <a:extLst>
              <a:ext uri="{FF2B5EF4-FFF2-40B4-BE49-F238E27FC236}">
                <a16:creationId xmlns="" xmlns:a16="http://schemas.microsoft.com/office/drawing/2014/main" id="{E4CE7573-BB1F-4104-B5B6-D5EEF312FC7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8297" y="354624"/>
            <a:ext cx="1379913" cy="835517"/>
          </a:xfrm>
          <a:prstGeom prst="rect">
            <a:avLst/>
          </a:prstGeom>
        </p:spPr>
      </p:pic>
    </p:spTree>
    <p:extLst>
      <p:ext uri="{BB962C8B-B14F-4D97-AF65-F5344CB8AC3E}">
        <p14:creationId xmlns="" xmlns:p14="http://schemas.microsoft.com/office/powerpoint/2010/main" val="30613064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032BC57-36D9-454B-A5C3-E59715F5856A}"/>
              </a:ext>
            </a:extLst>
          </p:cNvPr>
          <p:cNvSpPr>
            <a:spLocks noGrp="1"/>
          </p:cNvSpPr>
          <p:nvPr>
            <p:ph type="body" idx="1"/>
          </p:nvPr>
        </p:nvSpPr>
        <p:spPr>
          <a:xfrm>
            <a:off x="1320760" y="1348645"/>
            <a:ext cx="3425108" cy="576262"/>
          </a:xfrm>
        </p:spPr>
        <p:txBody>
          <a:bodyPr/>
          <a:lstStyle/>
          <a:p>
            <a:r>
              <a:rPr lang="en-US" cap="all" dirty="0">
                <a:solidFill>
                  <a:schemeClr val="accent1">
                    <a:lumMod val="50000"/>
                  </a:schemeClr>
                </a:solidFill>
              </a:rPr>
              <a:t>ROYAL RED EGYPT</a:t>
            </a:r>
          </a:p>
          <a:p>
            <a:endParaRPr lang="en-US" dirty="0"/>
          </a:p>
        </p:txBody>
      </p:sp>
      <p:pic>
        <p:nvPicPr>
          <p:cNvPr id="8" name="Content Placeholder 7">
            <a:extLst>
              <a:ext uri="{FF2B5EF4-FFF2-40B4-BE49-F238E27FC236}">
                <a16:creationId xmlns="" xmlns:a16="http://schemas.microsoft.com/office/drawing/2014/main" id="{C971D0FD-3DC9-4885-A198-3A9D67F0C2C5}"/>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296115" y="1636776"/>
            <a:ext cx="5474399" cy="4535424"/>
          </a:xfrm>
        </p:spPr>
      </p:pic>
      <p:sp>
        <p:nvSpPr>
          <p:cNvPr id="5" name="Text Placeholder 4">
            <a:extLst>
              <a:ext uri="{FF2B5EF4-FFF2-40B4-BE49-F238E27FC236}">
                <a16:creationId xmlns="" xmlns:a16="http://schemas.microsoft.com/office/drawing/2014/main" id="{9E9F14EE-81B6-4C6E-8999-FC7946BC71F9}"/>
              </a:ext>
            </a:extLst>
          </p:cNvPr>
          <p:cNvSpPr>
            <a:spLocks noGrp="1"/>
          </p:cNvSpPr>
          <p:nvPr>
            <p:ph type="body" sz="quarter" idx="3"/>
          </p:nvPr>
        </p:nvSpPr>
        <p:spPr>
          <a:xfrm>
            <a:off x="7567613" y="1237129"/>
            <a:ext cx="2961840" cy="576262"/>
          </a:xfrm>
        </p:spPr>
        <p:txBody>
          <a:bodyPr/>
          <a:lstStyle/>
          <a:p>
            <a:r>
              <a:rPr lang="en-US" cap="all" dirty="0">
                <a:solidFill>
                  <a:schemeClr val="accent1">
                    <a:lumMod val="50000"/>
                  </a:schemeClr>
                </a:solidFill>
              </a:rPr>
              <a:t>RED</a:t>
            </a:r>
            <a:r>
              <a:rPr lang="en-US" cap="all" dirty="0"/>
              <a:t> </a:t>
            </a:r>
            <a:r>
              <a:rPr lang="en-US" cap="all" dirty="0">
                <a:solidFill>
                  <a:schemeClr val="accent1">
                    <a:lumMod val="50000"/>
                  </a:schemeClr>
                </a:solidFill>
              </a:rPr>
              <a:t>ASWAN</a:t>
            </a:r>
          </a:p>
          <a:p>
            <a:endParaRPr lang="en-US" dirty="0"/>
          </a:p>
        </p:txBody>
      </p:sp>
      <p:pic>
        <p:nvPicPr>
          <p:cNvPr id="10" name="Content Placeholder 9">
            <a:extLst>
              <a:ext uri="{FF2B5EF4-FFF2-40B4-BE49-F238E27FC236}">
                <a16:creationId xmlns="" xmlns:a16="http://schemas.microsoft.com/office/drawing/2014/main" id="{0E720B3C-8867-48CA-A52F-E01B52177162}"/>
              </a:ext>
            </a:extLst>
          </p:cNvPr>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311334" y="1636776"/>
            <a:ext cx="5474399" cy="4535424"/>
          </a:xfrm>
        </p:spPr>
      </p:pic>
      <p:pic>
        <p:nvPicPr>
          <p:cNvPr id="11" name="Picture 10">
            <a:extLst>
              <a:ext uri="{FF2B5EF4-FFF2-40B4-BE49-F238E27FC236}">
                <a16:creationId xmlns="" xmlns:a16="http://schemas.microsoft.com/office/drawing/2014/main" id="{F5616364-1259-47E8-A679-5CB2228A795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7089" y="84626"/>
            <a:ext cx="1379913" cy="835517"/>
          </a:xfrm>
          <a:prstGeom prst="rect">
            <a:avLst/>
          </a:prstGeom>
        </p:spPr>
      </p:pic>
    </p:spTree>
    <p:extLst>
      <p:ext uri="{BB962C8B-B14F-4D97-AF65-F5344CB8AC3E}">
        <p14:creationId xmlns="" xmlns:p14="http://schemas.microsoft.com/office/powerpoint/2010/main" val="3364244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A41A560-7710-474C-8436-6EFEBC4DACCA}"/>
              </a:ext>
            </a:extLst>
          </p:cNvPr>
          <p:cNvSpPr>
            <a:spLocks noGrp="1"/>
          </p:cNvSpPr>
          <p:nvPr>
            <p:ph type="body" idx="1"/>
          </p:nvPr>
        </p:nvSpPr>
        <p:spPr>
          <a:xfrm>
            <a:off x="1604092" y="1303618"/>
            <a:ext cx="3280087" cy="576262"/>
          </a:xfrm>
        </p:spPr>
        <p:txBody>
          <a:bodyPr/>
          <a:lstStyle/>
          <a:p>
            <a:r>
              <a:rPr lang="en-US" cap="all" dirty="0">
                <a:solidFill>
                  <a:schemeClr val="accent1">
                    <a:lumMod val="50000"/>
                  </a:schemeClr>
                </a:solidFill>
              </a:rPr>
              <a:t>NERO ASWAN</a:t>
            </a:r>
          </a:p>
          <a:p>
            <a:endParaRPr lang="en-US" dirty="0"/>
          </a:p>
        </p:txBody>
      </p:sp>
      <p:pic>
        <p:nvPicPr>
          <p:cNvPr id="8" name="Content Placeholder 7">
            <a:extLst>
              <a:ext uri="{FF2B5EF4-FFF2-40B4-BE49-F238E27FC236}">
                <a16:creationId xmlns="" xmlns:a16="http://schemas.microsoft.com/office/drawing/2014/main" id="{53113B1A-4D7B-49B6-9742-60A9D6BC82D5}"/>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349173" y="1896031"/>
            <a:ext cx="5474399" cy="4535424"/>
          </a:xfrm>
        </p:spPr>
      </p:pic>
      <p:sp>
        <p:nvSpPr>
          <p:cNvPr id="5" name="Text Placeholder 4">
            <a:extLst>
              <a:ext uri="{FF2B5EF4-FFF2-40B4-BE49-F238E27FC236}">
                <a16:creationId xmlns="" xmlns:a16="http://schemas.microsoft.com/office/drawing/2014/main" id="{BD9DB2E7-EDC9-441E-985E-6591110BA4D9}"/>
              </a:ext>
            </a:extLst>
          </p:cNvPr>
          <p:cNvSpPr>
            <a:spLocks noGrp="1"/>
          </p:cNvSpPr>
          <p:nvPr>
            <p:ph type="body" sz="quarter" idx="3"/>
          </p:nvPr>
        </p:nvSpPr>
        <p:spPr>
          <a:xfrm>
            <a:off x="7465583" y="1303618"/>
            <a:ext cx="3280087" cy="576262"/>
          </a:xfrm>
        </p:spPr>
        <p:txBody>
          <a:bodyPr/>
          <a:lstStyle/>
          <a:p>
            <a:r>
              <a:rPr lang="en-US" cap="all" dirty="0">
                <a:solidFill>
                  <a:schemeClr val="accent1">
                    <a:lumMod val="50000"/>
                  </a:schemeClr>
                </a:solidFill>
              </a:rPr>
              <a:t>GREEN</a:t>
            </a:r>
            <a:r>
              <a:rPr lang="en-US" cap="all" dirty="0"/>
              <a:t> </a:t>
            </a:r>
            <a:r>
              <a:rPr lang="en-US" cap="all" dirty="0">
                <a:solidFill>
                  <a:schemeClr val="accent1">
                    <a:lumMod val="50000"/>
                  </a:schemeClr>
                </a:solidFill>
              </a:rPr>
              <a:t>VERDI</a:t>
            </a:r>
          </a:p>
          <a:p>
            <a:endParaRPr lang="en-US" dirty="0"/>
          </a:p>
        </p:txBody>
      </p:sp>
      <p:pic>
        <p:nvPicPr>
          <p:cNvPr id="10" name="Content Placeholder 9">
            <a:extLst>
              <a:ext uri="{FF2B5EF4-FFF2-40B4-BE49-F238E27FC236}">
                <a16:creationId xmlns="" xmlns:a16="http://schemas.microsoft.com/office/drawing/2014/main" id="{E0CD9E1C-A253-4752-8629-8CFECEAAB693}"/>
              </a:ext>
            </a:extLst>
          </p:cNvPr>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368428" y="1896031"/>
            <a:ext cx="5474399" cy="4535424"/>
          </a:xfrm>
        </p:spPr>
      </p:pic>
      <p:pic>
        <p:nvPicPr>
          <p:cNvPr id="11" name="Picture 10">
            <a:extLst>
              <a:ext uri="{FF2B5EF4-FFF2-40B4-BE49-F238E27FC236}">
                <a16:creationId xmlns="" xmlns:a16="http://schemas.microsoft.com/office/drawing/2014/main" id="{B8282AF0-0CD3-49DB-9D97-DEF6265240A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24179" y="224997"/>
            <a:ext cx="1379913" cy="835517"/>
          </a:xfrm>
          <a:prstGeom prst="rect">
            <a:avLst/>
          </a:prstGeom>
        </p:spPr>
      </p:pic>
    </p:spTree>
    <p:extLst>
      <p:ext uri="{BB962C8B-B14F-4D97-AF65-F5344CB8AC3E}">
        <p14:creationId xmlns="" xmlns:p14="http://schemas.microsoft.com/office/powerpoint/2010/main" val="32556620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721F30F0-3410-483B-8787-1F1D3169BAA0}"/>
              </a:ext>
            </a:extLst>
          </p:cNvPr>
          <p:cNvSpPr>
            <a:spLocks noGrp="1"/>
          </p:cNvSpPr>
          <p:nvPr>
            <p:ph type="body" idx="1"/>
          </p:nvPr>
        </p:nvSpPr>
        <p:spPr>
          <a:xfrm>
            <a:off x="1200181" y="1567564"/>
            <a:ext cx="4649787" cy="576262"/>
          </a:xfrm>
        </p:spPr>
        <p:txBody>
          <a:bodyPr/>
          <a:lstStyle/>
          <a:p>
            <a:endParaRPr lang="ar-EG" cap="all" dirty="0"/>
          </a:p>
          <a:p>
            <a:r>
              <a:rPr lang="en-US" cap="all" dirty="0">
                <a:solidFill>
                  <a:schemeClr val="accent1">
                    <a:lumMod val="50000"/>
                  </a:schemeClr>
                </a:solidFill>
              </a:rPr>
              <a:t>YELLOW VERDI</a:t>
            </a:r>
          </a:p>
          <a:p>
            <a:endParaRPr lang="en-US" dirty="0"/>
          </a:p>
        </p:txBody>
      </p:sp>
      <p:pic>
        <p:nvPicPr>
          <p:cNvPr id="9" name="Content Placeholder 8">
            <a:extLst>
              <a:ext uri="{FF2B5EF4-FFF2-40B4-BE49-F238E27FC236}">
                <a16:creationId xmlns="" xmlns:a16="http://schemas.microsoft.com/office/drawing/2014/main" id="{24A198F5-CAB2-4EB3-A706-F39A90BB3381}"/>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279418" y="1855695"/>
            <a:ext cx="5206982" cy="4208530"/>
          </a:xfrm>
        </p:spPr>
      </p:pic>
      <p:sp>
        <p:nvSpPr>
          <p:cNvPr id="5" name="Text Placeholder 4">
            <a:extLst>
              <a:ext uri="{FF2B5EF4-FFF2-40B4-BE49-F238E27FC236}">
                <a16:creationId xmlns="" xmlns:a16="http://schemas.microsoft.com/office/drawing/2014/main" id="{B2ABEA5F-6E8D-4D59-A43C-4DA79C6D001C}"/>
              </a:ext>
            </a:extLst>
          </p:cNvPr>
          <p:cNvSpPr>
            <a:spLocks noGrp="1"/>
          </p:cNvSpPr>
          <p:nvPr>
            <p:ph type="body" sz="quarter" idx="3"/>
          </p:nvPr>
        </p:nvSpPr>
        <p:spPr>
          <a:xfrm>
            <a:off x="6213536" y="1503886"/>
            <a:ext cx="4665134" cy="576262"/>
          </a:xfrm>
        </p:spPr>
        <p:txBody>
          <a:bodyPr/>
          <a:lstStyle/>
          <a:p>
            <a:r>
              <a:rPr lang="en-US" cap="all" dirty="0">
                <a:solidFill>
                  <a:schemeClr val="accent1">
                    <a:lumMod val="50000"/>
                  </a:schemeClr>
                </a:solidFill>
              </a:rPr>
              <a:t>BIANCO HALAYEB</a:t>
            </a:r>
          </a:p>
          <a:p>
            <a:endParaRPr lang="en-US" dirty="0"/>
          </a:p>
        </p:txBody>
      </p:sp>
      <p:pic>
        <p:nvPicPr>
          <p:cNvPr id="11" name="Content Placeholder 10">
            <a:extLst>
              <a:ext uri="{FF2B5EF4-FFF2-40B4-BE49-F238E27FC236}">
                <a16:creationId xmlns="" xmlns:a16="http://schemas.microsoft.com/office/drawing/2014/main" id="{9C54CAD6-3037-4323-86BE-A6DA4B375E7E}"/>
              </a:ext>
            </a:extLst>
          </p:cNvPr>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5978465" y="1855695"/>
            <a:ext cx="5680135" cy="4208530"/>
          </a:xfrm>
        </p:spPr>
      </p:pic>
      <p:pic>
        <p:nvPicPr>
          <p:cNvPr id="13" name="Picture 12">
            <a:extLst>
              <a:ext uri="{FF2B5EF4-FFF2-40B4-BE49-F238E27FC236}">
                <a16:creationId xmlns="" xmlns:a16="http://schemas.microsoft.com/office/drawing/2014/main" id="{89337F5F-6E60-493B-B124-C9D222AACF1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01250" y="274541"/>
            <a:ext cx="1379913" cy="835517"/>
          </a:xfrm>
          <a:prstGeom prst="rect">
            <a:avLst/>
          </a:prstGeom>
        </p:spPr>
      </p:pic>
    </p:spTree>
    <p:extLst>
      <p:ext uri="{BB962C8B-B14F-4D97-AF65-F5344CB8AC3E}">
        <p14:creationId xmlns="" xmlns:p14="http://schemas.microsoft.com/office/powerpoint/2010/main" val="8518562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85150D4-A2EF-4AD6-BB47-DB8CD19402D9}"/>
              </a:ext>
            </a:extLst>
          </p:cNvPr>
          <p:cNvSpPr>
            <a:spLocks noGrp="1"/>
          </p:cNvSpPr>
          <p:nvPr>
            <p:ph type="body" idx="1"/>
          </p:nvPr>
        </p:nvSpPr>
        <p:spPr>
          <a:xfrm>
            <a:off x="909262" y="1626392"/>
            <a:ext cx="4649787" cy="576262"/>
          </a:xfrm>
        </p:spPr>
        <p:txBody>
          <a:bodyPr/>
          <a:lstStyle/>
          <a:p>
            <a:r>
              <a:rPr lang="en-US" cap="all" dirty="0">
                <a:solidFill>
                  <a:schemeClr val="accent1">
                    <a:lumMod val="50000"/>
                  </a:schemeClr>
                </a:solidFill>
              </a:rPr>
              <a:t>HALAYEB</a:t>
            </a:r>
          </a:p>
          <a:p>
            <a:endParaRPr lang="en-US" dirty="0"/>
          </a:p>
        </p:txBody>
      </p:sp>
      <p:pic>
        <p:nvPicPr>
          <p:cNvPr id="8" name="Content Placeholder 7">
            <a:extLst>
              <a:ext uri="{FF2B5EF4-FFF2-40B4-BE49-F238E27FC236}">
                <a16:creationId xmlns="" xmlns:a16="http://schemas.microsoft.com/office/drawing/2014/main" id="{B83D14F4-0439-4B16-9FD7-A66A9262C37F}"/>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389246" y="1966726"/>
            <a:ext cx="5107912" cy="4251193"/>
          </a:xfrm>
        </p:spPr>
      </p:pic>
      <p:sp>
        <p:nvSpPr>
          <p:cNvPr id="5" name="Text Placeholder 4">
            <a:extLst>
              <a:ext uri="{FF2B5EF4-FFF2-40B4-BE49-F238E27FC236}">
                <a16:creationId xmlns="" xmlns:a16="http://schemas.microsoft.com/office/drawing/2014/main" id="{C96ECA84-7B6A-4D15-97EB-7842106CB2FC}"/>
              </a:ext>
            </a:extLst>
          </p:cNvPr>
          <p:cNvSpPr>
            <a:spLocks noGrp="1"/>
          </p:cNvSpPr>
          <p:nvPr>
            <p:ph type="body" sz="quarter" idx="3"/>
          </p:nvPr>
        </p:nvSpPr>
        <p:spPr>
          <a:xfrm>
            <a:off x="6079065" y="1610191"/>
            <a:ext cx="4665134" cy="576262"/>
          </a:xfrm>
        </p:spPr>
        <p:txBody>
          <a:bodyPr/>
          <a:lstStyle/>
          <a:p>
            <a:r>
              <a:rPr lang="en-US" cap="all" dirty="0">
                <a:solidFill>
                  <a:schemeClr val="accent1">
                    <a:lumMod val="50000"/>
                  </a:schemeClr>
                </a:solidFill>
              </a:rPr>
              <a:t>GRAY</a:t>
            </a:r>
            <a:r>
              <a:rPr lang="en-US" cap="all" dirty="0"/>
              <a:t> </a:t>
            </a:r>
            <a:r>
              <a:rPr lang="en-US" cap="all" dirty="0">
                <a:solidFill>
                  <a:schemeClr val="accent1">
                    <a:lumMod val="50000"/>
                  </a:schemeClr>
                </a:solidFill>
              </a:rPr>
              <a:t>ASWAN</a:t>
            </a:r>
          </a:p>
          <a:p>
            <a:endParaRPr lang="en-US" dirty="0"/>
          </a:p>
        </p:txBody>
      </p:sp>
      <p:pic>
        <p:nvPicPr>
          <p:cNvPr id="10" name="Content Placeholder 9">
            <a:extLst>
              <a:ext uri="{FF2B5EF4-FFF2-40B4-BE49-F238E27FC236}">
                <a16:creationId xmlns="" xmlns:a16="http://schemas.microsoft.com/office/drawing/2014/main" id="{0204A69E-0A11-46A8-AA50-DD65AEEAD35A}"/>
              </a:ext>
            </a:extLst>
          </p:cNvPr>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5992009" y="1966727"/>
            <a:ext cx="5206702" cy="4229677"/>
          </a:xfrm>
        </p:spPr>
      </p:pic>
      <p:pic>
        <p:nvPicPr>
          <p:cNvPr id="11" name="Picture 10">
            <a:extLst>
              <a:ext uri="{FF2B5EF4-FFF2-40B4-BE49-F238E27FC236}">
                <a16:creationId xmlns="" xmlns:a16="http://schemas.microsoft.com/office/drawing/2014/main" id="{BE2960CB-323D-4D30-90E9-80455A87DF4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21799950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0663" y="2037977"/>
            <a:ext cx="9509760" cy="1233424"/>
          </a:xfrm>
        </p:spPr>
        <p:txBody>
          <a:bodyPr>
            <a:noAutofit/>
          </a:bodyPr>
          <a:lstStyle/>
          <a:p>
            <a:pPr algn="ctr"/>
            <a:r>
              <a:rPr lang="en-US" sz="4800" b="1" dirty="0">
                <a:solidFill>
                  <a:srgbClr val="002060"/>
                </a:solidFill>
              </a:rPr>
              <a:t>Sizes and Surfaces Finishes</a:t>
            </a:r>
          </a:p>
        </p:txBody>
      </p:sp>
      <p:pic>
        <p:nvPicPr>
          <p:cNvPr id="3" name="Picture 2">
            <a:extLst>
              <a:ext uri="{FF2B5EF4-FFF2-40B4-BE49-F238E27FC236}">
                <a16:creationId xmlns="" xmlns:a16="http://schemas.microsoft.com/office/drawing/2014/main" id="{C002171E-4CAC-43C4-B211-B4A6CBF5FE7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14006442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pPr algn="l"/>
            <a:r>
              <a:rPr lang="en-US" b="0" dirty="0"/>
              <a:t>Available Sizes</a:t>
            </a:r>
            <a:endParaRPr lang="en-US" dirty="0"/>
          </a:p>
        </p:txBody>
      </p:sp>
      <p:sp>
        <p:nvSpPr>
          <p:cNvPr id="8" name="Subtitle 7"/>
          <p:cNvSpPr>
            <a:spLocks noGrp="1"/>
          </p:cNvSpPr>
          <p:nvPr>
            <p:ph type="subTitle" idx="1"/>
          </p:nvPr>
        </p:nvSpPr>
        <p:spPr/>
        <p:txBody>
          <a:bodyPr/>
          <a:lstStyle/>
          <a:p>
            <a:pPr algn="l"/>
            <a:r>
              <a:rPr lang="en-US" dirty="0">
                <a:latin typeface="+mj-lt"/>
              </a:rPr>
              <a:t>Blocks, Slabs (2 Cm, 3 Cm&amp; 4 Cm thickness), Cut to sizes and tiles.</a:t>
            </a:r>
          </a:p>
        </p:txBody>
      </p:sp>
      <p:pic>
        <p:nvPicPr>
          <p:cNvPr id="4" name="Picture 3">
            <a:extLst>
              <a:ext uri="{FF2B5EF4-FFF2-40B4-BE49-F238E27FC236}">
                <a16:creationId xmlns="" xmlns:a16="http://schemas.microsoft.com/office/drawing/2014/main" id="{7EC37620-C2AA-464F-9457-A1171625893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2317441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69699D1-5573-4CDE-AB7D-0AF29A63F0D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6" name="Picture 5">
            <a:extLst>
              <a:ext uri="{FF2B5EF4-FFF2-40B4-BE49-F238E27FC236}">
                <a16:creationId xmlns="" xmlns:a16="http://schemas.microsoft.com/office/drawing/2014/main" id="{CD719AA1-34BE-460B-8E1D-520E9D9AC9E9}"/>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8997" y="1385350"/>
            <a:ext cx="4069932" cy="4895850"/>
          </a:xfrm>
          <a:prstGeom prst="rect">
            <a:avLst/>
          </a:prstGeom>
          <a:effectLst>
            <a:glow rad="228600">
              <a:schemeClr val="bg2">
                <a:lumMod val="90000"/>
                <a:alpha val="40000"/>
              </a:schemeClr>
            </a:glow>
            <a:outerShdw blurRad="50800" dist="50800" dir="5400000" algn="ctr" rotWithShape="0">
              <a:schemeClr val="bg2"/>
            </a:outerShdw>
            <a:reflection endPos="0" dist="50800" dir="5400000" sy="-100000" algn="bl" rotWithShape="0"/>
          </a:effectLst>
        </p:spPr>
      </p:pic>
      <p:pic>
        <p:nvPicPr>
          <p:cNvPr id="8" name="Picture 7">
            <a:extLst>
              <a:ext uri="{FF2B5EF4-FFF2-40B4-BE49-F238E27FC236}">
                <a16:creationId xmlns="" xmlns:a16="http://schemas.microsoft.com/office/drawing/2014/main" id="{424F03A4-E6E4-47AB-9E0F-FF559F18456A}"/>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430702" y="1385350"/>
            <a:ext cx="3775925" cy="4895850"/>
          </a:xfrm>
          <a:prstGeom prst="rect">
            <a:avLst/>
          </a:prstGeom>
          <a:effectLst>
            <a:glow rad="228600">
              <a:schemeClr val="bg2">
                <a:lumMod val="90000"/>
                <a:alpha val="40000"/>
              </a:schemeClr>
            </a:glow>
            <a:outerShdw blurRad="50800" dist="50800" dir="5400000" algn="ctr" rotWithShape="0">
              <a:schemeClr val="bg2"/>
            </a:outerShdw>
            <a:reflection endPos="0" dist="50800" dir="5400000" sy="-100000" algn="bl" rotWithShape="0"/>
          </a:effectLst>
        </p:spPr>
      </p:pic>
      <p:pic>
        <p:nvPicPr>
          <p:cNvPr id="10" name="Picture 9">
            <a:extLst>
              <a:ext uri="{FF2B5EF4-FFF2-40B4-BE49-F238E27FC236}">
                <a16:creationId xmlns="" xmlns:a16="http://schemas.microsoft.com/office/drawing/2014/main" id="{ED119632-D8C5-4FA1-AB2E-F12622971AF7}"/>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323728" y="1385350"/>
            <a:ext cx="3677771" cy="4895850"/>
          </a:xfrm>
          <a:prstGeom prst="rect">
            <a:avLst/>
          </a:prstGeom>
          <a:gradFill>
            <a:gsLst>
              <a:gs pos="32000">
                <a:schemeClr val="bg2">
                  <a:tint val="97000"/>
                  <a:hueMod val="162000"/>
                  <a:satMod val="200000"/>
                  <a:lumMod val="124000"/>
                </a:schemeClr>
              </a:gs>
              <a:gs pos="100000">
                <a:schemeClr val="bg2">
                  <a:shade val="96000"/>
                  <a:hueMod val="88000"/>
                  <a:satMod val="220000"/>
                  <a:lumMod val="82000"/>
                </a:schemeClr>
              </a:gs>
            </a:gsLst>
            <a:lin ang="612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bg2">
                <a:lumMod val="90000"/>
                <a:alpha val="40000"/>
              </a:schemeClr>
            </a:glow>
            <a:outerShdw blurRad="50800" dist="50800" dir="5400000" algn="ctr" rotWithShape="0">
              <a:schemeClr val="bg2"/>
            </a:outerShdw>
            <a:reflection endPos="0" dist="50800" dir="5400000" sy="-100000" algn="bl" rotWithShape="0"/>
          </a:effectLst>
        </p:spPr>
      </p:pic>
    </p:spTree>
    <p:extLst>
      <p:ext uri="{BB962C8B-B14F-4D97-AF65-F5344CB8AC3E}">
        <p14:creationId xmlns="" xmlns:p14="http://schemas.microsoft.com/office/powerpoint/2010/main" val="13094175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8997" y="1930400"/>
            <a:ext cx="9509760" cy="1233424"/>
          </a:xfrm>
        </p:spPr>
        <p:txBody>
          <a:bodyPr>
            <a:normAutofit/>
          </a:bodyPr>
          <a:lstStyle/>
          <a:p>
            <a:pPr algn="ctr"/>
            <a:r>
              <a:rPr lang="en-US" sz="4800" b="1" dirty="0"/>
              <a:t>Available Surface Finishes</a:t>
            </a:r>
          </a:p>
        </p:txBody>
      </p:sp>
      <p:pic>
        <p:nvPicPr>
          <p:cNvPr id="3" name="Picture 2">
            <a:extLst>
              <a:ext uri="{FF2B5EF4-FFF2-40B4-BE49-F238E27FC236}">
                <a16:creationId xmlns="" xmlns:a16="http://schemas.microsoft.com/office/drawing/2014/main" id="{5CFEC184-A01D-4DC7-A5C5-E3DA432D638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32629527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1092" y="1095600"/>
            <a:ext cx="6448672" cy="1993392"/>
          </a:xfrm>
        </p:spPr>
        <p:txBody>
          <a:bodyPr/>
          <a:lstStyle/>
          <a:p>
            <a:pPr algn="ctr"/>
            <a:r>
              <a:rPr lang="en-US" sz="3600" i="1" cap="all" dirty="0">
                <a:latin typeface="+mn-lt"/>
              </a:rPr>
              <a:t>BUSHHAMMERED</a:t>
            </a:r>
            <a:r>
              <a:rPr lang="en-US" b="0" cap="all" dirty="0">
                <a:latin typeface="+mn-lt"/>
              </a:rPr>
              <a:t/>
            </a:r>
            <a:br>
              <a:rPr lang="en-US" b="0" cap="all" dirty="0">
                <a:latin typeface="+mn-lt"/>
              </a:rPr>
            </a:br>
            <a:endParaRPr lang="en-US" dirty="0">
              <a:latin typeface="+mn-lt"/>
            </a:endParaRPr>
          </a:p>
        </p:txBody>
      </p:sp>
      <p:sp>
        <p:nvSpPr>
          <p:cNvPr id="2" name="Text Placeholder 1">
            <a:extLst>
              <a:ext uri="{FF2B5EF4-FFF2-40B4-BE49-F238E27FC236}">
                <a16:creationId xmlns="" xmlns:a16="http://schemas.microsoft.com/office/drawing/2014/main" id="{771AD3D9-F49A-4113-887C-E0849B507820}"/>
              </a:ext>
            </a:extLst>
          </p:cNvPr>
          <p:cNvSpPr>
            <a:spLocks noGrp="1"/>
          </p:cNvSpPr>
          <p:nvPr>
            <p:ph type="body" sz="half" idx="2"/>
          </p:nvPr>
        </p:nvSpPr>
        <p:spPr>
          <a:xfrm>
            <a:off x="4701092" y="3088992"/>
            <a:ext cx="6448672" cy="2655592"/>
          </a:xfrm>
        </p:spPr>
        <p:txBody>
          <a:bodyPr/>
          <a:lstStyle/>
          <a:p>
            <a:pPr fontAlgn="base"/>
            <a:r>
              <a:rPr lang="en-US" sz="2400" i="1" dirty="0"/>
              <a:t>A mechanical round hammering process that produces textured surfaces varying from subtle to rough.</a:t>
            </a:r>
          </a:p>
          <a:p>
            <a:pPr fontAlgn="base"/>
            <a:r>
              <a:rPr lang="en-US" sz="2400" i="1" dirty="0"/>
              <a:t>Applications: walls (interior &amp; exterior) &amp; floors (exterior)</a:t>
            </a:r>
          </a:p>
        </p:txBody>
      </p:sp>
      <p:pic>
        <p:nvPicPr>
          <p:cNvPr id="5" name="Picture 4">
            <a:extLst>
              <a:ext uri="{FF2B5EF4-FFF2-40B4-BE49-F238E27FC236}">
                <a16:creationId xmlns="" xmlns:a16="http://schemas.microsoft.com/office/drawing/2014/main" id="{67EC4C47-7877-4E50-AC04-C0EB42FE0F9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8" name="Picture 7">
            <a:extLst>
              <a:ext uri="{FF2B5EF4-FFF2-40B4-BE49-F238E27FC236}">
                <a16:creationId xmlns="" xmlns:a16="http://schemas.microsoft.com/office/drawing/2014/main" id="{25F26F70-F66D-441D-8A3B-B6B9CF7F4FAF}"/>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9282" y="1344705"/>
            <a:ext cx="4101353" cy="4864645"/>
          </a:xfrm>
          <a:prstGeom prst="rect">
            <a:avLst/>
          </a:prstGeom>
        </p:spPr>
      </p:pic>
    </p:spTree>
    <p:extLst>
      <p:ext uri="{BB962C8B-B14F-4D97-AF65-F5344CB8AC3E}">
        <p14:creationId xmlns="" xmlns:p14="http://schemas.microsoft.com/office/powerpoint/2010/main" val="34539400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9DA9DA-05FE-4529-A3FD-6D2E4F6E6CF1}"/>
              </a:ext>
            </a:extLst>
          </p:cNvPr>
          <p:cNvSpPr>
            <a:spLocks noGrp="1"/>
          </p:cNvSpPr>
          <p:nvPr>
            <p:ph type="title"/>
          </p:nvPr>
        </p:nvSpPr>
        <p:spPr>
          <a:xfrm>
            <a:off x="3674463" y="325920"/>
            <a:ext cx="3933609" cy="940878"/>
          </a:xfrm>
        </p:spPr>
        <p:txBody>
          <a:bodyPr>
            <a:normAutofit/>
          </a:bodyPr>
          <a:lstStyle/>
          <a:p>
            <a:r>
              <a:rPr lang="en-US" b="1" dirty="0">
                <a:solidFill>
                  <a:srgbClr val="002060"/>
                </a:solidFill>
              </a:rPr>
              <a:t>CEO’s Message</a:t>
            </a:r>
            <a:endParaRPr lang="en-US" dirty="0">
              <a:solidFill>
                <a:srgbClr val="002060"/>
              </a:solidFill>
            </a:endParaRPr>
          </a:p>
        </p:txBody>
      </p:sp>
      <p:sp>
        <p:nvSpPr>
          <p:cNvPr id="3" name="Content Placeholder 2">
            <a:extLst>
              <a:ext uri="{FF2B5EF4-FFF2-40B4-BE49-F238E27FC236}">
                <a16:creationId xmlns="" xmlns:a16="http://schemas.microsoft.com/office/drawing/2014/main" id="{C92ABD38-4D7B-4BF0-A887-D38ADD5DCB98}"/>
              </a:ext>
            </a:extLst>
          </p:cNvPr>
          <p:cNvSpPr>
            <a:spLocks noGrp="1"/>
          </p:cNvSpPr>
          <p:nvPr>
            <p:ph sz="half" idx="1"/>
          </p:nvPr>
        </p:nvSpPr>
        <p:spPr>
          <a:xfrm>
            <a:off x="434831" y="1759787"/>
            <a:ext cx="11228082" cy="4692771"/>
          </a:xfrm>
        </p:spPr>
        <p:txBody>
          <a:bodyPr>
            <a:noAutofit/>
          </a:bodyPr>
          <a:lstStyle/>
          <a:p>
            <a:pPr marL="0" indent="0">
              <a:buNone/>
            </a:pPr>
            <a:r>
              <a:rPr lang="en-US" sz="1800" dirty="0">
                <a:solidFill>
                  <a:srgbClr val="002060"/>
                </a:solidFill>
                <a:latin typeface="+mj-lt"/>
                <a:cs typeface="Times New Roman" panose="02020603050405020304" pitchFamily="18" charset="0"/>
              </a:rPr>
              <a:t>We appreciate your interest in our company and we are glad to be of help. </a:t>
            </a:r>
          </a:p>
          <a:p>
            <a:pPr marL="0" indent="0">
              <a:buNone/>
            </a:pPr>
            <a:r>
              <a:rPr lang="en-US" sz="1800" dirty="0">
                <a:solidFill>
                  <a:srgbClr val="002060"/>
                </a:solidFill>
                <a:latin typeface="+mj-lt"/>
                <a:cs typeface="Times New Roman" panose="02020603050405020304" pitchFamily="18" charset="0"/>
              </a:rPr>
              <a:t>NMG is full service quarries and manufacturer of stone products, supplying a variety of products, both standard and customized to ensure a stunning diversity in its marble &amp; granite production. </a:t>
            </a:r>
          </a:p>
          <a:p>
            <a:pPr marL="0" indent="0">
              <a:buNone/>
            </a:pPr>
            <a:r>
              <a:rPr lang="en-US" sz="1800" dirty="0">
                <a:solidFill>
                  <a:srgbClr val="002060"/>
                </a:solidFill>
                <a:latin typeface="+mj-lt"/>
                <a:cs typeface="Times New Roman" panose="02020603050405020304" pitchFamily="18" charset="0"/>
              </a:rPr>
              <a:t> I want to personally assure you that YOU are our first priority. We at NMG strive to give our customers excellent products and service.</a:t>
            </a:r>
          </a:p>
          <a:p>
            <a:pPr marL="0" indent="0">
              <a:buNone/>
            </a:pPr>
            <a:r>
              <a:rPr lang="en-US" sz="1800" dirty="0">
                <a:solidFill>
                  <a:srgbClr val="002060"/>
                </a:solidFill>
                <a:latin typeface="+mj-lt"/>
                <a:cs typeface="Times New Roman" panose="02020603050405020304" pitchFamily="18" charset="0"/>
              </a:rPr>
              <a:t>Thank you </a:t>
            </a:r>
          </a:p>
          <a:p>
            <a:pPr marL="0" indent="0">
              <a:buNone/>
            </a:pPr>
            <a:r>
              <a:rPr lang="en-US" dirty="0">
                <a:solidFill>
                  <a:srgbClr val="002060"/>
                </a:solidFill>
                <a:latin typeface="+mj-lt"/>
                <a:cs typeface="Times New Roman" panose="02020603050405020304" pitchFamily="18" charset="0"/>
              </a:rPr>
              <a:t>Mohamed El </a:t>
            </a:r>
            <a:r>
              <a:rPr lang="en-US" dirty="0" err="1">
                <a:solidFill>
                  <a:srgbClr val="002060"/>
                </a:solidFill>
                <a:latin typeface="+mj-lt"/>
                <a:cs typeface="Times New Roman" panose="02020603050405020304" pitchFamily="18" charset="0"/>
              </a:rPr>
              <a:t>Shalakany</a:t>
            </a:r>
            <a:endParaRPr lang="en-US" dirty="0">
              <a:solidFill>
                <a:srgbClr val="002060"/>
              </a:solidFill>
              <a:latin typeface="+mj-lt"/>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4722710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969" y="1733304"/>
            <a:ext cx="7147920" cy="1924296"/>
          </a:xfrm>
        </p:spPr>
        <p:txBody>
          <a:bodyPr/>
          <a:lstStyle/>
          <a:p>
            <a:pPr algn="ctr"/>
            <a:r>
              <a:rPr lang="en-US" sz="4000" i="1" cap="all" dirty="0"/>
              <a:t>TUMBLED</a:t>
            </a:r>
            <a:r>
              <a:rPr lang="en-US" b="0" cap="all" dirty="0"/>
              <a:t/>
            </a:r>
            <a:br>
              <a:rPr lang="en-US" b="0" cap="all" dirty="0"/>
            </a:br>
            <a:endParaRPr lang="en-US" dirty="0"/>
          </a:p>
        </p:txBody>
      </p:sp>
      <p:sp>
        <p:nvSpPr>
          <p:cNvPr id="3" name="Text Placeholder 2">
            <a:extLst>
              <a:ext uri="{FF2B5EF4-FFF2-40B4-BE49-F238E27FC236}">
                <a16:creationId xmlns="" xmlns:a16="http://schemas.microsoft.com/office/drawing/2014/main" id="{B6A4CB74-D4F3-49DF-A684-7F4117BCB6AE}"/>
              </a:ext>
            </a:extLst>
          </p:cNvPr>
          <p:cNvSpPr>
            <a:spLocks noGrp="1"/>
          </p:cNvSpPr>
          <p:nvPr>
            <p:ph type="body" sz="half" idx="2"/>
          </p:nvPr>
        </p:nvSpPr>
        <p:spPr>
          <a:xfrm>
            <a:off x="4528969" y="3657600"/>
            <a:ext cx="7250117" cy="1728216"/>
          </a:xfrm>
        </p:spPr>
        <p:txBody>
          <a:bodyPr/>
          <a:lstStyle/>
          <a:p>
            <a:pPr fontAlgn="base"/>
            <a:r>
              <a:rPr lang="en-US" i="1" dirty="0"/>
              <a:t>Tumbling is vibrating the tiles with some special stones to give the surface a textured and antique look whereby the edges are rounded and imperfect.</a:t>
            </a:r>
          </a:p>
          <a:p>
            <a:pPr fontAlgn="base"/>
            <a:r>
              <a:rPr lang="en-US" i="1" dirty="0"/>
              <a:t>Applications: walls &amp; floors (interior &amp; exterior)</a:t>
            </a:r>
          </a:p>
          <a:p>
            <a:endParaRPr lang="en-US" i="1" dirty="0">
              <a:latin typeface="Baskerville Old Face" panose="02020602080505020303" pitchFamily="18" charset="0"/>
            </a:endParaRPr>
          </a:p>
        </p:txBody>
      </p:sp>
      <p:pic>
        <p:nvPicPr>
          <p:cNvPr id="6" name="Picture 5">
            <a:extLst>
              <a:ext uri="{FF2B5EF4-FFF2-40B4-BE49-F238E27FC236}">
                <a16:creationId xmlns="" xmlns:a16="http://schemas.microsoft.com/office/drawing/2014/main" id="{B277C156-44C6-409A-A13D-A4496F3FCB6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9" name="Picture Placeholder 8">
            <a:extLst>
              <a:ext uri="{FF2B5EF4-FFF2-40B4-BE49-F238E27FC236}">
                <a16:creationId xmlns="" xmlns:a16="http://schemas.microsoft.com/office/drawing/2014/main" id="{DB6E91A3-713A-4393-845E-EE904E7F9C63}"/>
              </a:ext>
            </a:extLst>
          </p:cNvPr>
          <p:cNvPicPr>
            <a:picLocks noGrp="1" noChangeAspect="1"/>
          </p:cNvPicPr>
          <p:nvPr>
            <p:ph type="pic" idx="1"/>
          </p:nvPr>
        </p:nvPicPr>
        <p:blipFill>
          <a:blip r:embed="rId3">
            <a:extLst>
              <a:ext uri="{28A0092B-C50C-407E-A947-70E740481C1C}">
                <a14:useLocalDpi xmlns="" xmlns:a14="http://schemas.microsoft.com/office/drawing/2010/main" val="0"/>
              </a:ext>
            </a:extLst>
          </a:blip>
          <a:srcRect l="14115" r="14115"/>
          <a:stretch>
            <a:fillRect/>
          </a:stretch>
        </p:blipFill>
        <p:spPr>
          <a:xfrm>
            <a:off x="773860" y="1495118"/>
            <a:ext cx="3280974" cy="4324963"/>
          </a:xfrm>
          <a:prstGeom prst="snip2DiagRect">
            <a:avLst>
              <a:gd name="adj1" fmla="val 0"/>
              <a:gd name="adj2" fmla="val 0"/>
            </a:avLst>
          </a:prstGeom>
          <a:effectLst>
            <a:innerShdw blurRad="57150" dist="38100" dir="14460000">
              <a:srgbClr val="000000">
                <a:alpha val="70000"/>
              </a:srgbClr>
            </a:innerShdw>
            <a:reflection stA="45000" endPos="3000" dist="50800" dir="5400000" sy="-100000" algn="bl" rotWithShape="0"/>
          </a:effectLst>
        </p:spPr>
      </p:pic>
    </p:spTree>
    <p:extLst>
      <p:ext uri="{BB962C8B-B14F-4D97-AF65-F5344CB8AC3E}">
        <p14:creationId xmlns="" xmlns:p14="http://schemas.microsoft.com/office/powerpoint/2010/main" val="2731391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2005" y="1790610"/>
            <a:ext cx="5329876" cy="1993392"/>
          </a:xfrm>
        </p:spPr>
        <p:txBody>
          <a:bodyPr/>
          <a:lstStyle/>
          <a:p>
            <a:pPr algn="ctr"/>
            <a:r>
              <a:rPr lang="en-US" i="1" cap="all" dirty="0"/>
              <a:t>SPLIT FACE</a:t>
            </a:r>
            <a:r>
              <a:rPr lang="en-US" b="0" cap="all" dirty="0"/>
              <a:t/>
            </a:r>
            <a:br>
              <a:rPr lang="en-US" b="0" cap="all" dirty="0"/>
            </a:br>
            <a:endParaRPr lang="en-US" dirty="0"/>
          </a:p>
        </p:txBody>
      </p:sp>
      <p:sp>
        <p:nvSpPr>
          <p:cNvPr id="3" name="Text Placeholder 2">
            <a:extLst>
              <a:ext uri="{FF2B5EF4-FFF2-40B4-BE49-F238E27FC236}">
                <a16:creationId xmlns="" xmlns:a16="http://schemas.microsoft.com/office/drawing/2014/main" id="{6879DB66-8C47-42CC-93DC-10A337111F3F}"/>
              </a:ext>
            </a:extLst>
          </p:cNvPr>
          <p:cNvSpPr>
            <a:spLocks noGrp="1"/>
          </p:cNvSpPr>
          <p:nvPr>
            <p:ph type="body" sz="half" idx="2"/>
          </p:nvPr>
        </p:nvSpPr>
        <p:spPr>
          <a:xfrm>
            <a:off x="5077609" y="3784002"/>
            <a:ext cx="5534272" cy="1728216"/>
          </a:xfrm>
        </p:spPr>
        <p:txBody>
          <a:bodyPr>
            <a:normAutofit fontScale="92500" lnSpcReduction="20000"/>
          </a:bodyPr>
          <a:lstStyle/>
          <a:p>
            <a:pPr fontAlgn="base"/>
            <a:r>
              <a:rPr lang="en-US" sz="2000" i="1" dirty="0"/>
              <a:t>Split face surfaces are those which are left natural after manual splitting of Stone along planar surfaces. This finish shows the actual natural earthy tone of the Stone.</a:t>
            </a:r>
          </a:p>
          <a:p>
            <a:pPr fontAlgn="base"/>
            <a:r>
              <a:rPr lang="en-US" sz="2000" i="1" dirty="0"/>
              <a:t>Applications: wall cladding (interior &amp; exterior)</a:t>
            </a:r>
          </a:p>
          <a:p>
            <a:endParaRPr lang="en-US" dirty="0"/>
          </a:p>
        </p:txBody>
      </p:sp>
      <p:pic>
        <p:nvPicPr>
          <p:cNvPr id="5" name="Picture 4">
            <a:extLst>
              <a:ext uri="{FF2B5EF4-FFF2-40B4-BE49-F238E27FC236}">
                <a16:creationId xmlns="" xmlns:a16="http://schemas.microsoft.com/office/drawing/2014/main" id="{5B1ACA92-4573-4FFF-9446-7D8F9A71554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9" name="Picture Placeholder 8">
            <a:extLst>
              <a:ext uri="{FF2B5EF4-FFF2-40B4-BE49-F238E27FC236}">
                <a16:creationId xmlns="" xmlns:a16="http://schemas.microsoft.com/office/drawing/2014/main" id="{91B87345-4BC9-4DA6-8105-F002A869F273}"/>
              </a:ext>
            </a:extLst>
          </p:cNvPr>
          <p:cNvPicPr>
            <a:picLocks noGrp="1" noChangeAspect="1"/>
          </p:cNvPicPr>
          <p:nvPr>
            <p:ph type="pic" idx="1"/>
          </p:nvPr>
        </p:nvPicPr>
        <p:blipFill>
          <a:blip r:embed="rId3">
            <a:extLst>
              <a:ext uri="{28A0092B-C50C-407E-A947-70E740481C1C}">
                <a14:useLocalDpi xmlns="" xmlns:a14="http://schemas.microsoft.com/office/drawing/2010/main" val="0"/>
              </a:ext>
            </a:extLst>
          </a:blip>
          <a:srcRect t="8631" b="8631"/>
          <a:stretch>
            <a:fillRect/>
          </a:stretch>
        </p:blipFill>
        <p:spPr>
          <a:xfrm>
            <a:off x="841094" y="1264024"/>
            <a:ext cx="3280974" cy="4572000"/>
          </a:xfrm>
          <a:prstGeom prst="snip2DiagRect">
            <a:avLst>
              <a:gd name="adj1" fmla="val 0"/>
              <a:gd name="adj2" fmla="val 0"/>
            </a:avLst>
          </a:prstGeom>
        </p:spPr>
      </p:pic>
    </p:spTree>
    <p:extLst>
      <p:ext uri="{BB962C8B-B14F-4D97-AF65-F5344CB8AC3E}">
        <p14:creationId xmlns="" xmlns:p14="http://schemas.microsoft.com/office/powerpoint/2010/main" val="39038402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0" y="2350008"/>
            <a:ext cx="6922008" cy="1555018"/>
          </a:xfrm>
        </p:spPr>
        <p:txBody>
          <a:bodyPr/>
          <a:lstStyle/>
          <a:p>
            <a:pPr algn="ctr"/>
            <a:r>
              <a:rPr lang="en-US" sz="4000" i="1" cap="all" dirty="0"/>
              <a:t>ACID WASHED</a:t>
            </a:r>
            <a:r>
              <a:rPr lang="en-US" b="0" cap="all" dirty="0"/>
              <a:t/>
            </a:r>
            <a:br>
              <a:rPr lang="en-US" b="0" cap="all" dirty="0"/>
            </a:br>
            <a:endParaRPr lang="en-US" dirty="0"/>
          </a:p>
        </p:txBody>
      </p:sp>
      <p:sp>
        <p:nvSpPr>
          <p:cNvPr id="3" name="Text Placeholder 2">
            <a:extLst>
              <a:ext uri="{FF2B5EF4-FFF2-40B4-BE49-F238E27FC236}">
                <a16:creationId xmlns="" xmlns:a16="http://schemas.microsoft.com/office/drawing/2014/main" id="{FF1E1D0D-3B46-48DF-A97A-1BFEBA1E9A23}"/>
              </a:ext>
            </a:extLst>
          </p:cNvPr>
          <p:cNvSpPr>
            <a:spLocks noGrp="1"/>
          </p:cNvSpPr>
          <p:nvPr>
            <p:ph type="body" sz="half" idx="2"/>
          </p:nvPr>
        </p:nvSpPr>
        <p:spPr>
          <a:xfrm>
            <a:off x="4582758" y="3905026"/>
            <a:ext cx="7094130" cy="1882588"/>
          </a:xfrm>
        </p:spPr>
        <p:txBody>
          <a:bodyPr>
            <a:normAutofit/>
          </a:bodyPr>
          <a:lstStyle/>
          <a:p>
            <a:pPr fontAlgn="base"/>
            <a:r>
              <a:rPr lang="en-US" sz="2800" i="1" dirty="0"/>
              <a:t>Stone surfaces are treated by acids to give them a spectacular antique look.</a:t>
            </a:r>
          </a:p>
          <a:p>
            <a:pPr fontAlgn="base"/>
            <a:r>
              <a:rPr lang="en-US" sz="2800" i="1" dirty="0"/>
              <a:t>Applications: walls &amp; floors (interior)</a:t>
            </a:r>
          </a:p>
          <a:p>
            <a:endParaRPr lang="en-US" sz="2800" dirty="0"/>
          </a:p>
        </p:txBody>
      </p:sp>
      <p:pic>
        <p:nvPicPr>
          <p:cNvPr id="6" name="Picture 5">
            <a:extLst>
              <a:ext uri="{FF2B5EF4-FFF2-40B4-BE49-F238E27FC236}">
                <a16:creationId xmlns="" xmlns:a16="http://schemas.microsoft.com/office/drawing/2014/main" id="{B8928254-3C6B-458A-B5A9-114E4F40517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9" name="Picture Placeholder 8">
            <a:extLst>
              <a:ext uri="{FF2B5EF4-FFF2-40B4-BE49-F238E27FC236}">
                <a16:creationId xmlns="" xmlns:a16="http://schemas.microsoft.com/office/drawing/2014/main" id="{FC7C1010-005E-4E95-94B0-A29D99B54AAE}"/>
              </a:ext>
            </a:extLst>
          </p:cNvPr>
          <p:cNvPicPr>
            <a:picLocks noGrp="1" noChangeAspect="1"/>
          </p:cNvPicPr>
          <p:nvPr>
            <p:ph type="pic" idx="1"/>
          </p:nvPr>
        </p:nvPicPr>
        <p:blipFill>
          <a:blip r:embed="rId3">
            <a:extLst>
              <a:ext uri="{28A0092B-C50C-407E-A947-70E740481C1C}">
                <a14:useLocalDpi xmlns="" xmlns:a14="http://schemas.microsoft.com/office/drawing/2010/main" val="0"/>
              </a:ext>
            </a:extLst>
          </a:blip>
          <a:srcRect l="24961" r="24961"/>
          <a:stretch>
            <a:fillRect/>
          </a:stretch>
        </p:blipFill>
        <p:spPr>
          <a:xfrm>
            <a:off x="827648" y="1225834"/>
            <a:ext cx="3280974" cy="4572000"/>
          </a:xfrm>
          <a:prstGeom prst="snip2DiagRect">
            <a:avLst>
              <a:gd name="adj1" fmla="val 0"/>
              <a:gd name="adj2" fmla="val 0"/>
            </a:avLst>
          </a:prstGeom>
        </p:spPr>
      </p:pic>
    </p:spTree>
    <p:extLst>
      <p:ext uri="{BB962C8B-B14F-4D97-AF65-F5344CB8AC3E}">
        <p14:creationId xmlns="" xmlns:p14="http://schemas.microsoft.com/office/powerpoint/2010/main" val="31577798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758" y="1693792"/>
            <a:ext cx="7094130" cy="1993392"/>
          </a:xfrm>
        </p:spPr>
        <p:txBody>
          <a:bodyPr/>
          <a:lstStyle/>
          <a:p>
            <a:pPr algn="ctr"/>
            <a:r>
              <a:rPr lang="en-US" i="1" cap="all" dirty="0"/>
              <a:t>BRUSHED</a:t>
            </a:r>
            <a:r>
              <a:rPr lang="en-US" b="0" cap="all" dirty="0"/>
              <a:t/>
            </a:r>
            <a:br>
              <a:rPr lang="en-US" b="0" cap="all" dirty="0"/>
            </a:br>
            <a:endParaRPr lang="en-US" dirty="0"/>
          </a:p>
        </p:txBody>
      </p:sp>
      <p:sp>
        <p:nvSpPr>
          <p:cNvPr id="7" name="Text Placeholder 6">
            <a:extLst>
              <a:ext uri="{FF2B5EF4-FFF2-40B4-BE49-F238E27FC236}">
                <a16:creationId xmlns="" xmlns:a16="http://schemas.microsoft.com/office/drawing/2014/main" id="{C0B7E28F-CFC7-4519-8431-95A26ACA5A3C}"/>
              </a:ext>
            </a:extLst>
          </p:cNvPr>
          <p:cNvSpPr>
            <a:spLocks noGrp="1"/>
          </p:cNvSpPr>
          <p:nvPr>
            <p:ph type="body" sz="half" idx="2"/>
          </p:nvPr>
        </p:nvSpPr>
        <p:spPr>
          <a:xfrm>
            <a:off x="4453666" y="3565622"/>
            <a:ext cx="7094130" cy="1728216"/>
          </a:xfrm>
        </p:spPr>
        <p:txBody>
          <a:bodyPr>
            <a:normAutofit fontScale="85000" lnSpcReduction="10000"/>
          </a:bodyPr>
          <a:lstStyle/>
          <a:p>
            <a:pPr fontAlgn="base"/>
            <a:r>
              <a:rPr lang="en-US" sz="2800" i="1" dirty="0"/>
              <a:t>An antique stone finish produced by continuous scrubbing of the surface with wire brushes.</a:t>
            </a:r>
          </a:p>
          <a:p>
            <a:pPr fontAlgn="base"/>
            <a:r>
              <a:rPr lang="en-US" sz="2800" i="1" dirty="0"/>
              <a:t>Applications: walls &amp; floors (interior &amp; exterior)</a:t>
            </a:r>
          </a:p>
          <a:p>
            <a:endParaRPr lang="en-US" dirty="0"/>
          </a:p>
        </p:txBody>
      </p:sp>
      <p:pic>
        <p:nvPicPr>
          <p:cNvPr id="5" name="Picture 4">
            <a:extLst>
              <a:ext uri="{FF2B5EF4-FFF2-40B4-BE49-F238E27FC236}">
                <a16:creationId xmlns="" xmlns:a16="http://schemas.microsoft.com/office/drawing/2014/main" id="{84233AB0-36D4-4F30-9610-170E4FDCC6B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8" name="Picture 7">
            <a:extLst>
              <a:ext uri="{FF2B5EF4-FFF2-40B4-BE49-F238E27FC236}">
                <a16:creationId xmlns="" xmlns:a16="http://schemas.microsoft.com/office/drawing/2014/main" id="{884035EC-B354-4F5F-9740-21E3DAC4A406}"/>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5112" y="1524508"/>
            <a:ext cx="3276492" cy="4572000"/>
          </a:xfrm>
          <a:prstGeom prst="rect">
            <a:avLst/>
          </a:prstGeom>
        </p:spPr>
      </p:pic>
    </p:spTree>
    <p:extLst>
      <p:ext uri="{BB962C8B-B14F-4D97-AF65-F5344CB8AC3E}">
        <p14:creationId xmlns="" xmlns:p14="http://schemas.microsoft.com/office/powerpoint/2010/main" val="33833519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0" y="2350008"/>
            <a:ext cx="6739128" cy="1522745"/>
          </a:xfrm>
        </p:spPr>
        <p:txBody>
          <a:bodyPr/>
          <a:lstStyle/>
          <a:p>
            <a:pPr algn="ctr"/>
            <a:r>
              <a:rPr lang="en-US" i="1" cap="all" dirty="0"/>
              <a:t>SAND BLASTED</a:t>
            </a:r>
            <a:r>
              <a:rPr lang="en-US" b="0" cap="all" dirty="0"/>
              <a:t/>
            </a:r>
            <a:br>
              <a:rPr lang="en-US" b="0" cap="all" dirty="0"/>
            </a:br>
            <a:endParaRPr lang="en-US" dirty="0"/>
          </a:p>
        </p:txBody>
      </p:sp>
      <p:sp>
        <p:nvSpPr>
          <p:cNvPr id="7" name="Text Placeholder 6">
            <a:extLst>
              <a:ext uri="{FF2B5EF4-FFF2-40B4-BE49-F238E27FC236}">
                <a16:creationId xmlns="" xmlns:a16="http://schemas.microsoft.com/office/drawing/2014/main" id="{ABB6C06E-5A4A-481B-96AD-27D5D6FDC2CE}"/>
              </a:ext>
            </a:extLst>
          </p:cNvPr>
          <p:cNvSpPr>
            <a:spLocks noGrp="1"/>
          </p:cNvSpPr>
          <p:nvPr>
            <p:ph type="body" sz="half" idx="2"/>
          </p:nvPr>
        </p:nvSpPr>
        <p:spPr>
          <a:xfrm>
            <a:off x="4873215" y="3716229"/>
            <a:ext cx="6739128" cy="1728216"/>
          </a:xfrm>
        </p:spPr>
        <p:txBody>
          <a:bodyPr>
            <a:normAutofit lnSpcReduction="10000"/>
          </a:bodyPr>
          <a:lstStyle/>
          <a:p>
            <a:pPr fontAlgn="base"/>
            <a:r>
              <a:rPr lang="en-US" dirty="0"/>
              <a:t>A high pressure jet of siliceous sand/ or steel shots is applied to the area to be treated. This treatment produces a smooth abrasion, leaving the material with a slightly scratched surface (but not roughed). The color tones and the veins are slightly dulled.</a:t>
            </a:r>
          </a:p>
          <a:p>
            <a:pPr fontAlgn="base"/>
            <a:r>
              <a:rPr lang="en-US" dirty="0"/>
              <a:t>Applications: walls &amp; floors (interior &amp; exterior)</a:t>
            </a:r>
          </a:p>
        </p:txBody>
      </p:sp>
      <p:pic>
        <p:nvPicPr>
          <p:cNvPr id="5" name="Picture 4">
            <a:extLst>
              <a:ext uri="{FF2B5EF4-FFF2-40B4-BE49-F238E27FC236}">
                <a16:creationId xmlns="" xmlns:a16="http://schemas.microsoft.com/office/drawing/2014/main" id="{3F3AA329-E694-40D9-AA30-E6F14CBB8E7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9" name="Picture Placeholder 8">
            <a:extLst>
              <a:ext uri="{FF2B5EF4-FFF2-40B4-BE49-F238E27FC236}">
                <a16:creationId xmlns="" xmlns:a16="http://schemas.microsoft.com/office/drawing/2014/main" id="{25A65EEA-06B9-4AA9-82B2-5877A35D7EFB}"/>
              </a:ext>
            </a:extLst>
          </p:cNvPr>
          <p:cNvPicPr>
            <a:picLocks noGrp="1" noChangeAspect="1"/>
          </p:cNvPicPr>
          <p:nvPr>
            <p:ph type="pic" idx="1"/>
          </p:nvPr>
        </p:nvPicPr>
        <p:blipFill>
          <a:blip r:embed="rId3">
            <a:extLst>
              <a:ext uri="{28A0092B-C50C-407E-A947-70E740481C1C}">
                <a14:useLocalDpi xmlns="" xmlns:a14="http://schemas.microsoft.com/office/drawing/2010/main" val="0"/>
              </a:ext>
            </a:extLst>
          </a:blip>
          <a:srcRect l="25427" r="25427"/>
          <a:stretch>
            <a:fillRect/>
          </a:stretch>
        </p:blipFill>
        <p:spPr>
          <a:xfrm>
            <a:off x="976313" y="1317625"/>
            <a:ext cx="3279775" cy="4572000"/>
          </a:xfrm>
        </p:spPr>
      </p:pic>
    </p:spTree>
    <p:extLst>
      <p:ext uri="{BB962C8B-B14F-4D97-AF65-F5344CB8AC3E}">
        <p14:creationId xmlns="" xmlns:p14="http://schemas.microsoft.com/office/powerpoint/2010/main" val="1063529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2708A6A-5BA0-4ED0-A192-19E8DA7D9ABA}"/>
              </a:ext>
            </a:extLst>
          </p:cNvPr>
          <p:cNvSpPr>
            <a:spLocks noGrp="1"/>
          </p:cNvSpPr>
          <p:nvPr>
            <p:ph type="title"/>
          </p:nvPr>
        </p:nvSpPr>
        <p:spPr/>
        <p:txBody>
          <a:bodyPr/>
          <a:lstStyle/>
          <a:p>
            <a:r>
              <a:rPr lang="en-US" b="1" dirty="0"/>
              <a:t>Flamed</a:t>
            </a:r>
            <a:endParaRPr lang="en-US" dirty="0"/>
          </a:p>
        </p:txBody>
      </p:sp>
      <p:pic>
        <p:nvPicPr>
          <p:cNvPr id="11" name="Picture Placeholder 10">
            <a:extLst>
              <a:ext uri="{FF2B5EF4-FFF2-40B4-BE49-F238E27FC236}">
                <a16:creationId xmlns="" xmlns:a16="http://schemas.microsoft.com/office/drawing/2014/main" id="{5C5435E5-468B-40EE-9AC0-6C1D6C0F3B68}"/>
              </a:ext>
            </a:extLst>
          </p:cNvPr>
          <p:cNvPicPr>
            <a:picLocks noGrp="1" noChangeAspect="1"/>
          </p:cNvPicPr>
          <p:nvPr>
            <p:ph type="pic" idx="1"/>
          </p:nvPr>
        </p:nvPicPr>
        <p:blipFill>
          <a:blip r:embed="rId2">
            <a:extLst>
              <a:ext uri="{28A0092B-C50C-407E-A947-70E740481C1C}">
                <a14:useLocalDpi xmlns="" xmlns:a14="http://schemas.microsoft.com/office/drawing/2010/main" val="0"/>
              </a:ext>
            </a:extLst>
          </a:blip>
          <a:srcRect l="23086" r="23086"/>
          <a:stretch>
            <a:fillRect/>
          </a:stretch>
        </p:blipFill>
        <p:spPr>
          <a:xfrm>
            <a:off x="1015906" y="1264024"/>
            <a:ext cx="3280974" cy="4572000"/>
          </a:xfrm>
          <a:prstGeom prst="snip2DiagRect">
            <a:avLst>
              <a:gd name="adj1" fmla="val 0"/>
              <a:gd name="adj2" fmla="val 0"/>
            </a:avLst>
          </a:prstGeom>
        </p:spPr>
      </p:pic>
      <p:sp>
        <p:nvSpPr>
          <p:cNvPr id="7" name="Text Placeholder 6">
            <a:extLst>
              <a:ext uri="{FF2B5EF4-FFF2-40B4-BE49-F238E27FC236}">
                <a16:creationId xmlns="" xmlns:a16="http://schemas.microsoft.com/office/drawing/2014/main" id="{C90BAD63-2DEA-4D82-8C6C-B1FC8E6B1E70}"/>
              </a:ext>
            </a:extLst>
          </p:cNvPr>
          <p:cNvSpPr>
            <a:spLocks noGrp="1"/>
          </p:cNvSpPr>
          <p:nvPr>
            <p:ph type="body" sz="half" idx="2"/>
          </p:nvPr>
        </p:nvSpPr>
        <p:spPr/>
        <p:txBody>
          <a:bodyPr>
            <a:normAutofit fontScale="85000" lnSpcReduction="10000"/>
          </a:bodyPr>
          <a:lstStyle/>
          <a:p>
            <a:pPr fontAlgn="base"/>
            <a:r>
              <a:rPr lang="en-US" b="1" dirty="0"/>
              <a:t/>
            </a:r>
            <a:br>
              <a:rPr lang="en-US" b="1" dirty="0"/>
            </a:br>
            <a:r>
              <a:rPr lang="en-US" dirty="0"/>
              <a:t>Applying blowtorch-strength heat to the surface of Marble &amp; Granite, this actually pops some of the crystals and creates a deeply textured surface which produces flamed Stone. In addition to its rough beauty, flamed Granite has a highly textured surface, which gives it a very non-slippery surface, ideal for exterior installations.</a:t>
            </a:r>
          </a:p>
          <a:p>
            <a:pPr fontAlgn="base"/>
            <a:r>
              <a:rPr lang="en-US" dirty="0"/>
              <a:t>Applications: walls &amp; floors (exterior)</a:t>
            </a:r>
          </a:p>
          <a:p>
            <a:endParaRPr lang="en-US" dirty="0"/>
          </a:p>
        </p:txBody>
      </p:sp>
      <p:pic>
        <p:nvPicPr>
          <p:cNvPr id="13" name="Picture 12">
            <a:extLst>
              <a:ext uri="{FF2B5EF4-FFF2-40B4-BE49-F238E27FC236}">
                <a16:creationId xmlns="" xmlns:a16="http://schemas.microsoft.com/office/drawing/2014/main" id="{4BC18D44-13DC-48C9-AF06-EC49D650ED0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5890" y="245238"/>
            <a:ext cx="1379913" cy="835517"/>
          </a:xfrm>
          <a:prstGeom prst="rect">
            <a:avLst/>
          </a:prstGeom>
        </p:spPr>
      </p:pic>
    </p:spTree>
    <p:extLst>
      <p:ext uri="{BB962C8B-B14F-4D97-AF65-F5344CB8AC3E}">
        <p14:creationId xmlns="" xmlns:p14="http://schemas.microsoft.com/office/powerpoint/2010/main" val="33454168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3FB208-CFA0-42B6-A8F1-621E4FEE0820}"/>
              </a:ext>
            </a:extLst>
          </p:cNvPr>
          <p:cNvSpPr>
            <a:spLocks noGrp="1"/>
          </p:cNvSpPr>
          <p:nvPr>
            <p:ph type="title"/>
          </p:nvPr>
        </p:nvSpPr>
        <p:spPr/>
        <p:txBody>
          <a:bodyPr/>
          <a:lstStyle/>
          <a:p>
            <a:r>
              <a:rPr lang="en-US" b="1" dirty="0"/>
              <a:t>Honed</a:t>
            </a:r>
            <a:endParaRPr lang="en-US" dirty="0"/>
          </a:p>
        </p:txBody>
      </p:sp>
      <p:pic>
        <p:nvPicPr>
          <p:cNvPr id="6" name="Picture Placeholder 5">
            <a:extLst>
              <a:ext uri="{FF2B5EF4-FFF2-40B4-BE49-F238E27FC236}">
                <a16:creationId xmlns="" xmlns:a16="http://schemas.microsoft.com/office/drawing/2014/main" id="{94C929EE-63D4-44EE-870E-A6C1FFFDC721}"/>
              </a:ext>
            </a:extLst>
          </p:cNvPr>
          <p:cNvPicPr>
            <a:picLocks noGrp="1" noChangeAspect="1"/>
          </p:cNvPicPr>
          <p:nvPr>
            <p:ph type="pic" idx="1"/>
          </p:nvPr>
        </p:nvPicPr>
        <p:blipFill>
          <a:blip r:embed="rId2">
            <a:extLst>
              <a:ext uri="{28A0092B-C50C-407E-A947-70E740481C1C}">
                <a14:useLocalDpi xmlns="" xmlns:a14="http://schemas.microsoft.com/office/drawing/2010/main" val="0"/>
              </a:ext>
            </a:extLst>
          </a:blip>
          <a:srcRect l="23086" r="23086"/>
          <a:stretch>
            <a:fillRect/>
          </a:stretch>
        </p:blipFill>
        <p:spPr>
          <a:prstGeom prst="snip2DiagRect">
            <a:avLst>
              <a:gd name="adj1" fmla="val 0"/>
              <a:gd name="adj2" fmla="val 0"/>
            </a:avLst>
          </a:prstGeom>
        </p:spPr>
      </p:pic>
      <p:sp>
        <p:nvSpPr>
          <p:cNvPr id="4" name="Text Placeholder 3">
            <a:extLst>
              <a:ext uri="{FF2B5EF4-FFF2-40B4-BE49-F238E27FC236}">
                <a16:creationId xmlns="" xmlns:a16="http://schemas.microsoft.com/office/drawing/2014/main" id="{DCAD1F60-0BB5-45F7-A396-D940D37464DE}"/>
              </a:ext>
            </a:extLst>
          </p:cNvPr>
          <p:cNvSpPr>
            <a:spLocks noGrp="1"/>
          </p:cNvSpPr>
          <p:nvPr>
            <p:ph type="body" sz="half" idx="2"/>
          </p:nvPr>
        </p:nvSpPr>
        <p:spPr/>
        <p:txBody>
          <a:bodyPr/>
          <a:lstStyle/>
          <a:p>
            <a:pPr fontAlgn="base"/>
            <a:r>
              <a:rPr lang="en-US" dirty="0"/>
              <a:t>A sati-smooth Stone finish. Honed finish has a matte or satin finish for a softer, more subdued look, achieved by stopping just short of the last stage of polishing.</a:t>
            </a:r>
          </a:p>
          <a:p>
            <a:pPr fontAlgn="base"/>
            <a:r>
              <a:rPr lang="en-US" dirty="0"/>
              <a:t>Applications: walls &amp; floors (interior &amp; exterior)</a:t>
            </a:r>
          </a:p>
        </p:txBody>
      </p:sp>
      <p:pic>
        <p:nvPicPr>
          <p:cNvPr id="7" name="Picture 6">
            <a:extLst>
              <a:ext uri="{FF2B5EF4-FFF2-40B4-BE49-F238E27FC236}">
                <a16:creationId xmlns="" xmlns:a16="http://schemas.microsoft.com/office/drawing/2014/main" id="{04C289A0-F756-4A7B-ABD8-3797ECE8E5F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42" y="272132"/>
            <a:ext cx="1379913" cy="835517"/>
          </a:xfrm>
          <a:prstGeom prst="rect">
            <a:avLst/>
          </a:prstGeom>
        </p:spPr>
      </p:pic>
    </p:spTree>
    <p:extLst>
      <p:ext uri="{BB962C8B-B14F-4D97-AF65-F5344CB8AC3E}">
        <p14:creationId xmlns="" xmlns:p14="http://schemas.microsoft.com/office/powerpoint/2010/main" val="38728589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FBB84A-B2B5-45D9-8882-68934FA49A2C}"/>
              </a:ext>
            </a:extLst>
          </p:cNvPr>
          <p:cNvSpPr>
            <a:spLocks noGrp="1"/>
          </p:cNvSpPr>
          <p:nvPr>
            <p:ph type="title"/>
          </p:nvPr>
        </p:nvSpPr>
        <p:spPr/>
        <p:txBody>
          <a:bodyPr/>
          <a:lstStyle/>
          <a:p>
            <a:r>
              <a:rPr lang="en-US" b="1" dirty="0"/>
              <a:t>Polished</a:t>
            </a:r>
            <a:endParaRPr lang="en-US" dirty="0"/>
          </a:p>
        </p:txBody>
      </p:sp>
      <p:pic>
        <p:nvPicPr>
          <p:cNvPr id="6" name="Picture Placeholder 5">
            <a:extLst>
              <a:ext uri="{FF2B5EF4-FFF2-40B4-BE49-F238E27FC236}">
                <a16:creationId xmlns="" xmlns:a16="http://schemas.microsoft.com/office/drawing/2014/main" id="{B7AC357A-0D84-49DF-BDCC-6F7ECCA25B0B}"/>
              </a:ext>
            </a:extLst>
          </p:cNvPr>
          <p:cNvPicPr>
            <a:picLocks noGrp="1" noChangeAspect="1"/>
          </p:cNvPicPr>
          <p:nvPr>
            <p:ph type="pic" idx="1"/>
          </p:nvPr>
        </p:nvPicPr>
        <p:blipFill>
          <a:blip r:embed="rId2">
            <a:extLst>
              <a:ext uri="{28A0092B-C50C-407E-A947-70E740481C1C}">
                <a14:useLocalDpi xmlns="" xmlns:a14="http://schemas.microsoft.com/office/drawing/2010/main" val="0"/>
              </a:ext>
            </a:extLst>
          </a:blip>
          <a:srcRect l="27930" r="27930"/>
          <a:stretch>
            <a:fillRect/>
          </a:stretch>
        </p:blipFill>
        <p:spPr>
          <a:prstGeom prst="snip2DiagRect">
            <a:avLst>
              <a:gd name="adj1" fmla="val 0"/>
              <a:gd name="adj2" fmla="val 0"/>
            </a:avLst>
          </a:prstGeom>
        </p:spPr>
      </p:pic>
      <p:sp>
        <p:nvSpPr>
          <p:cNvPr id="4" name="Text Placeholder 3">
            <a:extLst>
              <a:ext uri="{FF2B5EF4-FFF2-40B4-BE49-F238E27FC236}">
                <a16:creationId xmlns="" xmlns:a16="http://schemas.microsoft.com/office/drawing/2014/main" id="{1BB72660-CD67-417B-90A0-A31701CEB3DC}"/>
              </a:ext>
            </a:extLst>
          </p:cNvPr>
          <p:cNvSpPr>
            <a:spLocks noGrp="1"/>
          </p:cNvSpPr>
          <p:nvPr>
            <p:ph type="body" sz="half" idx="2"/>
          </p:nvPr>
        </p:nvSpPr>
        <p:spPr/>
        <p:txBody>
          <a:bodyPr>
            <a:normAutofit fontScale="92500" lnSpcReduction="20000"/>
          </a:bodyPr>
          <a:lstStyle/>
          <a:p>
            <a:pPr fontAlgn="base"/>
            <a:r>
              <a:rPr lang="en-US" dirty="0"/>
              <a:t>A Shiny, mirror-like finish resulting from filling the pores of the rough saw-cut surface through treating and grinding the surface using some polishing abrasive stones. Marble, Limestone &amp; Granite slabs are polished by large polishing machines, which progressively grind the rough saw-cut surface giving it a spectacular mirror-like finish.</a:t>
            </a:r>
          </a:p>
          <a:p>
            <a:pPr fontAlgn="base"/>
            <a:r>
              <a:rPr lang="en-US" dirty="0"/>
              <a:t>Applications: walls &amp; floors (interior &amp; exterior)</a:t>
            </a:r>
          </a:p>
          <a:p>
            <a:endParaRPr lang="en-US" dirty="0"/>
          </a:p>
        </p:txBody>
      </p:sp>
    </p:spTree>
    <p:extLst>
      <p:ext uri="{BB962C8B-B14F-4D97-AF65-F5344CB8AC3E}">
        <p14:creationId xmlns="" xmlns:p14="http://schemas.microsoft.com/office/powerpoint/2010/main" val="23730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D33FDE2-B564-4BD4-99FE-2CB157033AEE}"/>
              </a:ext>
            </a:extLst>
          </p:cNvPr>
          <p:cNvSpPr>
            <a:spLocks noGrp="1"/>
          </p:cNvSpPr>
          <p:nvPr>
            <p:ph type="title"/>
          </p:nvPr>
        </p:nvSpPr>
        <p:spPr>
          <a:xfrm>
            <a:off x="2947798" y="763793"/>
            <a:ext cx="5873474" cy="879438"/>
          </a:xfrm>
        </p:spPr>
        <p:txBody>
          <a:bodyPr>
            <a:normAutofit/>
          </a:bodyPr>
          <a:lstStyle/>
          <a:p>
            <a:r>
              <a:rPr lang="en-US" sz="4400" dirty="0" smtClean="0">
                <a:latin typeface="Baskerville Old Face" panose="02020602080505020303" pitchFamily="18" charset="0"/>
              </a:rPr>
              <a:t>Edge Chamfering</a:t>
            </a:r>
            <a:endParaRPr lang="en-US" sz="4400" dirty="0">
              <a:latin typeface="Baskerville Old Face" panose="02020602080505020303" pitchFamily="18" charset="0"/>
            </a:endParaRPr>
          </a:p>
        </p:txBody>
      </p:sp>
      <p:pic>
        <p:nvPicPr>
          <p:cNvPr id="4" name="Picture 3">
            <a:extLst>
              <a:ext uri="{FF2B5EF4-FFF2-40B4-BE49-F238E27FC236}">
                <a16:creationId xmlns="" xmlns:a16="http://schemas.microsoft.com/office/drawing/2014/main" id="{CAE63451-8FD8-4170-894A-6BF76CAD14E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6" name="Picture 5" descr="edges-.png"/>
          <p:cNvPicPr>
            <a:picLocks noChangeAspect="1"/>
          </p:cNvPicPr>
          <p:nvPr/>
        </p:nvPicPr>
        <p:blipFill>
          <a:blip r:embed="rId3"/>
          <a:stretch>
            <a:fillRect/>
          </a:stretch>
        </p:blipFill>
        <p:spPr>
          <a:xfrm>
            <a:off x="1376979" y="1699708"/>
            <a:ext cx="8215767" cy="48332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757736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369809" y="1013948"/>
            <a:ext cx="9509760" cy="780527"/>
          </a:xfrm>
        </p:spPr>
        <p:txBody>
          <a:bodyPr>
            <a:normAutofit fontScale="90000"/>
          </a:bodyPr>
          <a:lstStyle/>
          <a:p>
            <a:r>
              <a:rPr lang="en-US" dirty="0"/>
              <a:t/>
            </a:r>
            <a:br>
              <a:rPr lang="en-US" dirty="0"/>
            </a:br>
            <a:r>
              <a:rPr lang="en-US" dirty="0">
                <a:latin typeface="Baskerville Old Face" panose="02020602080505020303" pitchFamily="18" charset="0"/>
              </a:rPr>
              <a:t>Applications</a:t>
            </a:r>
          </a:p>
        </p:txBody>
      </p:sp>
      <p:sp>
        <p:nvSpPr>
          <p:cNvPr id="15" name="Subtitle 14"/>
          <p:cNvSpPr>
            <a:spLocks noGrp="1"/>
          </p:cNvSpPr>
          <p:nvPr>
            <p:ph sz="half" idx="1"/>
          </p:nvPr>
        </p:nvSpPr>
        <p:spPr>
          <a:xfrm>
            <a:off x="1341120" y="1355464"/>
            <a:ext cx="4572000" cy="4670432"/>
          </a:xfrm>
        </p:spPr>
        <p:txBody>
          <a:bodyPr>
            <a:normAutofit/>
          </a:bodyPr>
          <a:lstStyle/>
          <a:p>
            <a:pPr marL="45720" indent="0" fontAlgn="base">
              <a:buNone/>
            </a:pPr>
            <a:r>
              <a:rPr lang="en-US" b="1" dirty="0">
                <a:solidFill>
                  <a:srgbClr val="002060"/>
                </a:solidFill>
              </a:rPr>
              <a:t>The amazing range of textures and colors of natural stone, especially marble and granite, and exceptional strength and durability, are all combined to ensure its ongoing popularity as a natural product, delivering high value-for-money, superb appearance and very low maintenance</a:t>
            </a:r>
            <a:r>
              <a:rPr lang="en-US" b="1" dirty="0">
                <a:solidFill>
                  <a:srgbClr val="002060"/>
                </a:solidFill>
                <a:latin typeface="Baskerville Old Face" panose="02020602080505020303" pitchFamily="18" charset="0"/>
              </a:rPr>
              <a:t>.</a:t>
            </a:r>
          </a:p>
        </p:txBody>
      </p:sp>
      <p:pic>
        <p:nvPicPr>
          <p:cNvPr id="17" name="Content Placeholder 16"/>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5808663" y="1013948"/>
            <a:ext cx="4933950" cy="2958442"/>
          </a:xfrm>
        </p:spPr>
      </p:pic>
      <p:pic>
        <p:nvPicPr>
          <p:cNvPr id="5" name="Picture 4">
            <a:extLst>
              <a:ext uri="{FF2B5EF4-FFF2-40B4-BE49-F238E27FC236}">
                <a16:creationId xmlns="" xmlns:a16="http://schemas.microsoft.com/office/drawing/2014/main" id="{577DC95A-A600-437C-9FA2-00130669FEB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18957946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44921" y="339042"/>
            <a:ext cx="2607024" cy="769937"/>
          </a:xfrm>
        </p:spPr>
        <p:txBody>
          <a:bodyPr>
            <a:normAutofit/>
          </a:bodyPr>
          <a:lstStyle/>
          <a:p>
            <a:r>
              <a:rPr lang="en-US" b="1" dirty="0"/>
              <a:t> </a:t>
            </a:r>
            <a:r>
              <a:rPr lang="en-US" b="1" dirty="0">
                <a:solidFill>
                  <a:srgbClr val="002060"/>
                </a:solidFill>
              </a:rPr>
              <a:t>About Us</a:t>
            </a:r>
          </a:p>
        </p:txBody>
      </p:sp>
      <p:sp>
        <p:nvSpPr>
          <p:cNvPr id="3" name="Content Placeholder 2"/>
          <p:cNvSpPr>
            <a:spLocks noGrp="1"/>
          </p:cNvSpPr>
          <p:nvPr>
            <p:ph idx="4294967295"/>
          </p:nvPr>
        </p:nvSpPr>
        <p:spPr>
          <a:xfrm>
            <a:off x="434831" y="1447800"/>
            <a:ext cx="11366105" cy="4049103"/>
          </a:xfrm>
        </p:spPr>
        <p:txBody>
          <a:bodyPr>
            <a:normAutofit/>
          </a:bodyPr>
          <a:lstStyle/>
          <a:p>
            <a:pPr marL="284163" indent="-284163" fontAlgn="base"/>
            <a:r>
              <a:rPr lang="en-US" sz="1800" dirty="0">
                <a:solidFill>
                  <a:srgbClr val="002060"/>
                </a:solidFill>
                <a:latin typeface="+mj-lt"/>
              </a:rPr>
              <a:t>Nefertiti marble and granite was established in Al Minya’s Industrial zone in 2012, with a strong background in the Egyptian industrial market since 1975.</a:t>
            </a:r>
          </a:p>
          <a:p>
            <a:pPr fontAlgn="base"/>
            <a:r>
              <a:rPr lang="en-US" sz="1800" dirty="0">
                <a:solidFill>
                  <a:srgbClr val="002060"/>
                </a:solidFill>
                <a:latin typeface="+mj-lt"/>
              </a:rPr>
              <a:t>We are a fast growing company that excels in export and trade of marble, granite, slate, sandstone and lime stone. </a:t>
            </a:r>
          </a:p>
          <a:p>
            <a:pPr fontAlgn="base"/>
            <a:r>
              <a:rPr lang="en-US" sz="1800" dirty="0">
                <a:solidFill>
                  <a:srgbClr val="002060"/>
                </a:solidFill>
                <a:latin typeface="+mj-lt"/>
              </a:rPr>
              <a:t>NMG is in the process of expanding and exporting its products supply to the MENA region, Far East Asia, Europe and the Americas.</a:t>
            </a:r>
          </a:p>
          <a:p>
            <a:pPr fontAlgn="base"/>
            <a:r>
              <a:rPr lang="en-US" sz="1800" dirty="0">
                <a:solidFill>
                  <a:srgbClr val="002060"/>
                </a:solidFill>
                <a:latin typeface="+mj-lt"/>
              </a:rPr>
              <a:t>We are engaged in a difficult and gratifying business, which involves collecting and providing natural stones for the modern day customer. </a:t>
            </a:r>
          </a:p>
          <a:p>
            <a:pPr fontAlgn="base"/>
            <a:r>
              <a:rPr lang="en-US" sz="1800" dirty="0">
                <a:solidFill>
                  <a:srgbClr val="002060"/>
                </a:solidFill>
                <a:latin typeface="+mj-lt"/>
              </a:rPr>
              <a:t>We offer variety of services and products and are keen to satisfy the needs of our customers in regards to quality, cost and time. We do our work in an unbroken chain of production entirely within our own facilities. </a:t>
            </a: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26905358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30B1-6B77-4187-9E85-4DDE2B70286B}"/>
              </a:ext>
            </a:extLst>
          </p:cNvPr>
          <p:cNvSpPr>
            <a:spLocks noGrp="1"/>
          </p:cNvSpPr>
          <p:nvPr>
            <p:ph type="title" idx="4294967295"/>
          </p:nvPr>
        </p:nvSpPr>
        <p:spPr>
          <a:xfrm>
            <a:off x="3218836" y="743678"/>
            <a:ext cx="5257800" cy="1303338"/>
          </a:xfrm>
        </p:spPr>
        <p:txBody>
          <a:bodyPr>
            <a:normAutofit/>
          </a:bodyPr>
          <a:lstStyle/>
          <a:p>
            <a:pPr algn="ctr"/>
            <a:r>
              <a:rPr lang="en-US" sz="4000" b="1" dirty="0">
                <a:solidFill>
                  <a:srgbClr val="002060"/>
                </a:solidFill>
              </a:rPr>
              <a:t>Packing</a:t>
            </a:r>
          </a:p>
        </p:txBody>
      </p:sp>
      <p:pic>
        <p:nvPicPr>
          <p:cNvPr id="4" name="Picture 3">
            <a:extLst>
              <a:ext uri="{FF2B5EF4-FFF2-40B4-BE49-F238E27FC236}">
                <a16:creationId xmlns="" xmlns:a16="http://schemas.microsoft.com/office/drawing/2014/main" id="{5C9D13C3-AF26-4D4F-8134-4E85B794DC3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5" name="Picture 4">
            <a:extLst>
              <a:ext uri="{FF2B5EF4-FFF2-40B4-BE49-F238E27FC236}">
                <a16:creationId xmlns="" xmlns:a16="http://schemas.microsoft.com/office/drawing/2014/main" id="{DF5BD6F6-4B7E-4036-98FB-37600890E59E}"/>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4831" y="1868766"/>
            <a:ext cx="5486400" cy="4663313"/>
          </a:xfrm>
          <a:prstGeom prst="rect">
            <a:avLst/>
          </a:prstGeom>
          <a:effectLst>
            <a:softEdge rad="152400"/>
          </a:effectLst>
        </p:spPr>
      </p:pic>
      <p:pic>
        <p:nvPicPr>
          <p:cNvPr id="7" name="Picture 6">
            <a:extLst>
              <a:ext uri="{FF2B5EF4-FFF2-40B4-BE49-F238E27FC236}">
                <a16:creationId xmlns="" xmlns:a16="http://schemas.microsoft.com/office/drawing/2014/main" id="{50B7F001-06EB-46C9-8E89-7C7CE2E8CC22}"/>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270771" y="1868766"/>
            <a:ext cx="5509748" cy="4663313"/>
          </a:xfrm>
          <a:prstGeom prst="rect">
            <a:avLst/>
          </a:prstGeom>
          <a:effectLst>
            <a:softEdge rad="152400"/>
          </a:effectLst>
        </p:spPr>
      </p:pic>
    </p:spTree>
    <p:extLst>
      <p:ext uri="{BB962C8B-B14F-4D97-AF65-F5344CB8AC3E}">
        <p14:creationId xmlns="" xmlns:p14="http://schemas.microsoft.com/office/powerpoint/2010/main" val="31957560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268728-2583-481C-8189-C97A8EC98996}"/>
              </a:ext>
            </a:extLst>
          </p:cNvPr>
          <p:cNvSpPr>
            <a:spLocks noGrp="1"/>
          </p:cNvSpPr>
          <p:nvPr>
            <p:ph type="title"/>
          </p:nvPr>
        </p:nvSpPr>
        <p:spPr>
          <a:xfrm>
            <a:off x="3886200" y="325920"/>
            <a:ext cx="4374125" cy="1282723"/>
          </a:xfrm>
        </p:spPr>
        <p:txBody>
          <a:bodyPr>
            <a:normAutofit/>
          </a:bodyPr>
          <a:lstStyle/>
          <a:p>
            <a:pPr algn="ctr"/>
            <a:r>
              <a:rPr lang="en-US" b="1" dirty="0">
                <a:solidFill>
                  <a:srgbClr val="002060"/>
                </a:solidFill>
              </a:rPr>
              <a:t>Tiles packing</a:t>
            </a:r>
          </a:p>
        </p:txBody>
      </p:sp>
      <p:pic>
        <p:nvPicPr>
          <p:cNvPr id="9" name="Content Placeholder 8">
            <a:extLst>
              <a:ext uri="{FF2B5EF4-FFF2-40B4-BE49-F238E27FC236}">
                <a16:creationId xmlns="" xmlns:a16="http://schemas.microsoft.com/office/drawing/2014/main" id="{E38DE7C7-F89D-4672-B2BA-6524E3D52473}"/>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04912" y="1828800"/>
            <a:ext cx="5491087" cy="2221126"/>
          </a:xfrm>
        </p:spPr>
      </p:pic>
      <p:pic>
        <p:nvPicPr>
          <p:cNvPr id="11" name="Picture 10">
            <a:extLst>
              <a:ext uri="{FF2B5EF4-FFF2-40B4-BE49-F238E27FC236}">
                <a16:creationId xmlns="" xmlns:a16="http://schemas.microsoft.com/office/drawing/2014/main" id="{AAE15AA6-492A-4B12-863D-691F73A649F2}"/>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683188" y="1828800"/>
            <a:ext cx="5271247" cy="2043953"/>
          </a:xfrm>
          <a:prstGeom prst="rect">
            <a:avLst/>
          </a:prstGeom>
        </p:spPr>
      </p:pic>
      <p:pic>
        <p:nvPicPr>
          <p:cNvPr id="13" name="Picture 12">
            <a:extLst>
              <a:ext uri="{FF2B5EF4-FFF2-40B4-BE49-F238E27FC236}">
                <a16:creationId xmlns="" xmlns:a16="http://schemas.microsoft.com/office/drawing/2014/main" id="{0CB89476-D458-44BA-9C05-457065391686}"/>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683188" y="4092910"/>
            <a:ext cx="5271247" cy="2466891"/>
          </a:xfrm>
          <a:prstGeom prst="rect">
            <a:avLst/>
          </a:prstGeom>
        </p:spPr>
      </p:pic>
      <p:pic>
        <p:nvPicPr>
          <p:cNvPr id="6" name="Picture 5">
            <a:extLst>
              <a:ext uri="{FF2B5EF4-FFF2-40B4-BE49-F238E27FC236}">
                <a16:creationId xmlns="" xmlns:a16="http://schemas.microsoft.com/office/drawing/2014/main" id="{AEEAEF9A-008C-48C4-B64B-D7EF0C0C417E}"/>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7" name="Picture 6">
            <a:extLst>
              <a:ext uri="{FF2B5EF4-FFF2-40B4-BE49-F238E27FC236}">
                <a16:creationId xmlns="" xmlns:a16="http://schemas.microsoft.com/office/drawing/2014/main" id="{F5CB4847-6327-481F-B682-7C9371250E24}"/>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04913" y="4270084"/>
            <a:ext cx="5491086" cy="2466891"/>
          </a:xfrm>
          <a:prstGeom prst="rect">
            <a:avLst/>
          </a:prstGeom>
        </p:spPr>
      </p:pic>
    </p:spTree>
    <p:extLst>
      <p:ext uri="{BB962C8B-B14F-4D97-AF65-F5344CB8AC3E}">
        <p14:creationId xmlns="" xmlns:p14="http://schemas.microsoft.com/office/powerpoint/2010/main" val="30741918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F62E27-45A6-4E31-BB14-C047BDFC09C9}"/>
              </a:ext>
            </a:extLst>
          </p:cNvPr>
          <p:cNvSpPr>
            <a:spLocks noGrp="1"/>
          </p:cNvSpPr>
          <p:nvPr>
            <p:ph type="title"/>
          </p:nvPr>
        </p:nvSpPr>
        <p:spPr>
          <a:xfrm>
            <a:off x="3049792" y="325920"/>
            <a:ext cx="4991549" cy="1507067"/>
          </a:xfrm>
        </p:spPr>
        <p:txBody>
          <a:bodyPr/>
          <a:lstStyle/>
          <a:p>
            <a:pPr algn="ctr"/>
            <a:r>
              <a:rPr lang="en-US" b="1" dirty="0">
                <a:solidFill>
                  <a:srgbClr val="002060"/>
                </a:solidFill>
              </a:rPr>
              <a:t>Bundle Packing</a:t>
            </a:r>
          </a:p>
        </p:txBody>
      </p:sp>
      <p:pic>
        <p:nvPicPr>
          <p:cNvPr id="6" name="Picture 5">
            <a:extLst>
              <a:ext uri="{FF2B5EF4-FFF2-40B4-BE49-F238E27FC236}">
                <a16:creationId xmlns="" xmlns:a16="http://schemas.microsoft.com/office/drawing/2014/main" id="{3286A5EF-49CC-4061-9CB1-D954DCDFF18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8" name="Picture 7">
            <a:extLst>
              <a:ext uri="{FF2B5EF4-FFF2-40B4-BE49-F238E27FC236}">
                <a16:creationId xmlns="" xmlns:a16="http://schemas.microsoft.com/office/drawing/2014/main" id="{3C83463B-6DF6-4F40-99F8-F849B46E8760}"/>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6224" y="1559857"/>
            <a:ext cx="5347404" cy="4972222"/>
          </a:xfrm>
          <a:prstGeom prst="rect">
            <a:avLst/>
          </a:prstGeom>
        </p:spPr>
      </p:pic>
      <p:pic>
        <p:nvPicPr>
          <p:cNvPr id="10" name="Picture 9">
            <a:extLst>
              <a:ext uri="{FF2B5EF4-FFF2-40B4-BE49-F238E27FC236}">
                <a16:creationId xmlns="" xmlns:a16="http://schemas.microsoft.com/office/drawing/2014/main" id="{A1C00523-0F48-4500-BCAB-877CBB4C822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25988" y="1559857"/>
            <a:ext cx="5746333" cy="4972222"/>
          </a:xfrm>
          <a:prstGeom prst="rect">
            <a:avLst/>
          </a:prstGeom>
        </p:spPr>
      </p:pic>
    </p:spTree>
    <p:extLst>
      <p:ext uri="{BB962C8B-B14F-4D97-AF65-F5344CB8AC3E}">
        <p14:creationId xmlns="" xmlns:p14="http://schemas.microsoft.com/office/powerpoint/2010/main" val="34428361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F108C4-2439-435E-9B76-2A78FF2A077F}"/>
              </a:ext>
            </a:extLst>
          </p:cNvPr>
          <p:cNvSpPr>
            <a:spLocks noGrp="1"/>
          </p:cNvSpPr>
          <p:nvPr>
            <p:ph type="title"/>
          </p:nvPr>
        </p:nvSpPr>
        <p:spPr>
          <a:xfrm>
            <a:off x="4069080" y="407903"/>
            <a:ext cx="4053840" cy="1507067"/>
          </a:xfrm>
        </p:spPr>
        <p:txBody>
          <a:bodyPr/>
          <a:lstStyle/>
          <a:p>
            <a:r>
              <a:rPr lang="en-US" b="1" dirty="0">
                <a:solidFill>
                  <a:srgbClr val="002060"/>
                </a:solidFill>
              </a:rPr>
              <a:t>loose loading</a:t>
            </a:r>
          </a:p>
        </p:txBody>
      </p:sp>
      <p:pic>
        <p:nvPicPr>
          <p:cNvPr id="13" name="Content Placeholder 12">
            <a:extLst>
              <a:ext uri="{FF2B5EF4-FFF2-40B4-BE49-F238E27FC236}">
                <a16:creationId xmlns="" xmlns:a16="http://schemas.microsoft.com/office/drawing/2014/main" id="{3BB64D94-78B5-4BA0-B577-1CE9F375A8E5}"/>
              </a:ext>
            </a:extLst>
          </p:cNvPr>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17263" y="1673510"/>
            <a:ext cx="5211184" cy="4776587"/>
          </a:xfrm>
        </p:spPr>
      </p:pic>
      <p:pic>
        <p:nvPicPr>
          <p:cNvPr id="15" name="Picture 14">
            <a:extLst>
              <a:ext uri="{FF2B5EF4-FFF2-40B4-BE49-F238E27FC236}">
                <a16:creationId xmlns="" xmlns:a16="http://schemas.microsoft.com/office/drawing/2014/main" id="{8AEA1CE5-EA1C-408A-8D06-E8FF8F8ABF4E}"/>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96001" y="1673510"/>
            <a:ext cx="5578736" cy="4776587"/>
          </a:xfrm>
          <a:prstGeom prst="rect">
            <a:avLst/>
          </a:prstGeom>
        </p:spPr>
      </p:pic>
      <p:pic>
        <p:nvPicPr>
          <p:cNvPr id="6" name="Picture 5">
            <a:extLst>
              <a:ext uri="{FF2B5EF4-FFF2-40B4-BE49-F238E27FC236}">
                <a16:creationId xmlns="" xmlns:a16="http://schemas.microsoft.com/office/drawing/2014/main" id="{364A3352-B05B-4BC7-AF63-3C543B87E5C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1328274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25CB91A-0A1B-4047-AE78-451821B874A5}"/>
              </a:ext>
            </a:extLst>
          </p:cNvPr>
          <p:cNvSpPr>
            <a:spLocks noGrp="1"/>
          </p:cNvSpPr>
          <p:nvPr>
            <p:ph type="title"/>
          </p:nvPr>
        </p:nvSpPr>
        <p:spPr/>
        <p:txBody>
          <a:bodyPr/>
          <a:lstStyle/>
          <a:p>
            <a:pPr algn="ctr"/>
            <a:r>
              <a:rPr lang="en-US" dirty="0">
                <a:latin typeface="+mn-lt"/>
              </a:rPr>
              <a:t>Contact Info</a:t>
            </a:r>
          </a:p>
        </p:txBody>
      </p:sp>
      <p:sp>
        <p:nvSpPr>
          <p:cNvPr id="6" name="Content Placeholder 5">
            <a:extLst>
              <a:ext uri="{FF2B5EF4-FFF2-40B4-BE49-F238E27FC236}">
                <a16:creationId xmlns="" xmlns:a16="http://schemas.microsoft.com/office/drawing/2014/main" id="{8E4415DA-CABE-428D-BE37-BB8C614B37C2}"/>
              </a:ext>
            </a:extLst>
          </p:cNvPr>
          <p:cNvSpPr>
            <a:spLocks noGrp="1"/>
          </p:cNvSpPr>
          <p:nvPr>
            <p:ph idx="1"/>
          </p:nvPr>
        </p:nvSpPr>
        <p:spPr>
          <a:xfrm>
            <a:off x="684212" y="1460350"/>
            <a:ext cx="8534400" cy="3615267"/>
          </a:xfrm>
        </p:spPr>
        <p:txBody>
          <a:bodyPr>
            <a:normAutofit lnSpcReduction="10000"/>
          </a:bodyPr>
          <a:lstStyle/>
          <a:p>
            <a:r>
              <a:rPr lang="en-US" dirty="0"/>
              <a:t>Nefertiti marble Head office: 98 </a:t>
            </a:r>
            <a:r>
              <a:rPr lang="en-US" dirty="0" err="1"/>
              <a:t>Emtedad</a:t>
            </a:r>
            <a:r>
              <a:rPr lang="en-US" dirty="0"/>
              <a:t> Al-Amal towers, </a:t>
            </a:r>
            <a:r>
              <a:rPr lang="en-US" dirty="0" err="1"/>
              <a:t>Autostrade</a:t>
            </a:r>
            <a:r>
              <a:rPr lang="en-US" dirty="0"/>
              <a:t> road, </a:t>
            </a:r>
            <a:r>
              <a:rPr lang="en-US" dirty="0" err="1"/>
              <a:t>Maadi</a:t>
            </a:r>
            <a:r>
              <a:rPr lang="en-US" dirty="0"/>
              <a:t>, Cairo, Egypt.</a:t>
            </a:r>
          </a:p>
          <a:p>
            <a:r>
              <a:rPr lang="en-US" dirty="0"/>
              <a:t>Nefertiti Marble Factory: </a:t>
            </a:r>
            <a:r>
              <a:rPr lang="en-US" dirty="0" err="1"/>
              <a:t>Minya</a:t>
            </a:r>
            <a:r>
              <a:rPr lang="en-US" dirty="0"/>
              <a:t> Industrial area, chemical and building material zone, East </a:t>
            </a:r>
            <a:r>
              <a:rPr lang="en-US" dirty="0" err="1"/>
              <a:t>Minya</a:t>
            </a:r>
            <a:r>
              <a:rPr lang="en-US" dirty="0"/>
              <a:t>, Al </a:t>
            </a:r>
            <a:r>
              <a:rPr lang="en-US" dirty="0" err="1"/>
              <a:t>Minya</a:t>
            </a:r>
            <a:r>
              <a:rPr lang="en-US" dirty="0"/>
              <a:t> city, Egypt.</a:t>
            </a:r>
          </a:p>
          <a:p>
            <a:r>
              <a:rPr lang="en-US" dirty="0"/>
              <a:t>Email: </a:t>
            </a:r>
            <a:r>
              <a:rPr lang="en-US" u="sng" dirty="0">
                <a:solidFill>
                  <a:schemeClr val="accent5">
                    <a:lumMod val="75000"/>
                  </a:schemeClr>
                </a:solidFill>
                <a:hlinkClick r:id="rId2"/>
              </a:rPr>
              <a:t>customerservices@nefertitimarble.com</a:t>
            </a:r>
            <a:r>
              <a:rPr lang="en-US" dirty="0"/>
              <a:t>	</a:t>
            </a:r>
            <a:endParaRPr lang="en-US" dirty="0" smtClean="0"/>
          </a:p>
          <a:p>
            <a:r>
              <a:rPr lang="en-US" dirty="0" smtClean="0"/>
              <a:t>Land Line: +20 2270114 55</a:t>
            </a:r>
            <a:endParaRPr lang="en-US" dirty="0"/>
          </a:p>
          <a:p>
            <a:r>
              <a:rPr lang="en-US" dirty="0"/>
              <a:t>Mobile</a:t>
            </a:r>
            <a:r>
              <a:rPr lang="en-US" dirty="0" smtClean="0"/>
              <a:t>: </a:t>
            </a:r>
            <a:r>
              <a:rPr lang="en-US" dirty="0"/>
              <a:t>+20 1000 9035 15/16</a:t>
            </a:r>
          </a:p>
          <a:p>
            <a:r>
              <a:rPr lang="en-US" dirty="0"/>
              <a:t>Web: </a:t>
            </a:r>
            <a:r>
              <a:rPr lang="en-US" dirty="0">
                <a:solidFill>
                  <a:schemeClr val="accent5">
                    <a:lumMod val="75000"/>
                  </a:schemeClr>
                </a:solidFill>
                <a:hlinkClick r:id="rId3"/>
              </a:rPr>
              <a:t>www.nefertitimarble.com</a:t>
            </a:r>
            <a:endParaRPr lang="en-US" dirty="0">
              <a:solidFill>
                <a:schemeClr val="accent5">
                  <a:lumMod val="75000"/>
                </a:schemeClr>
              </a:solidFill>
            </a:endParaRPr>
          </a:p>
          <a:p>
            <a:r>
              <a:rPr lang="en-US" dirty="0"/>
              <a:t>Facebook Page </a:t>
            </a:r>
            <a:r>
              <a:rPr lang="en-US" dirty="0">
                <a:solidFill>
                  <a:schemeClr val="accent5">
                    <a:lumMod val="75000"/>
                  </a:schemeClr>
                </a:solidFill>
                <a:hlinkClick r:id="rId4"/>
              </a:rPr>
              <a:t>https://www.facebook.com/nefertitiMY/</a:t>
            </a:r>
            <a:endParaRPr lang="en-US" dirty="0">
              <a:solidFill>
                <a:schemeClr val="accent5">
                  <a:lumMod val="75000"/>
                </a:schemeClr>
              </a:solidFill>
            </a:endParaRPr>
          </a:p>
          <a:p>
            <a:endParaRPr lang="en-US" dirty="0"/>
          </a:p>
          <a:p>
            <a:pPr marL="45720" indent="0">
              <a:buNone/>
            </a:pPr>
            <a:endParaRPr lang="en-US" dirty="0"/>
          </a:p>
        </p:txBody>
      </p:sp>
      <p:pic>
        <p:nvPicPr>
          <p:cNvPr id="7" name="Picture 6">
            <a:extLst>
              <a:ext uri="{FF2B5EF4-FFF2-40B4-BE49-F238E27FC236}">
                <a16:creationId xmlns="" xmlns:a16="http://schemas.microsoft.com/office/drawing/2014/main" id="{5AAE9CEB-1056-4F10-99F0-EFAAD7920712}"/>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12298032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04810" y="544339"/>
            <a:ext cx="4206240" cy="617098"/>
          </a:xfrm>
        </p:spPr>
        <p:txBody>
          <a:bodyPr>
            <a:noAutofit/>
          </a:bodyPr>
          <a:lstStyle/>
          <a:p>
            <a:r>
              <a:rPr lang="en-US" sz="3600" b="1" dirty="0">
                <a:solidFill>
                  <a:srgbClr val="002060"/>
                </a:solidFill>
              </a:rPr>
              <a:t>Our Facility</a:t>
            </a:r>
          </a:p>
        </p:txBody>
      </p:sp>
      <p:sp>
        <p:nvSpPr>
          <p:cNvPr id="15" name="Text Placeholder 14"/>
          <p:cNvSpPr>
            <a:spLocks noGrp="1"/>
          </p:cNvSpPr>
          <p:nvPr>
            <p:ph type="body" sz="half" idx="2"/>
          </p:nvPr>
        </p:nvSpPr>
        <p:spPr>
          <a:xfrm>
            <a:off x="434831" y="1762591"/>
            <a:ext cx="10471209" cy="4009560"/>
          </a:xfrm>
        </p:spPr>
        <p:txBody>
          <a:bodyPr>
            <a:normAutofit/>
          </a:bodyPr>
          <a:lstStyle/>
          <a:p>
            <a:pPr fontAlgn="base">
              <a:lnSpc>
                <a:spcPct val="100000"/>
              </a:lnSpc>
            </a:pPr>
            <a:r>
              <a:rPr lang="en-US" dirty="0">
                <a:solidFill>
                  <a:srgbClr val="002060"/>
                </a:solidFill>
                <a:latin typeface="+mj-lt"/>
              </a:rPr>
              <a:t>In production, using the latest technology and machines helps us to introduce the best quality product and services. We have a wide range of marble and natural stones products color and size scale.</a:t>
            </a:r>
          </a:p>
          <a:p>
            <a:pPr algn="l" fontAlgn="base">
              <a:lnSpc>
                <a:spcPct val="120000"/>
              </a:lnSpc>
            </a:pPr>
            <a:r>
              <a:rPr lang="en-US" dirty="0">
                <a:solidFill>
                  <a:srgbClr val="002060"/>
                </a:solidFill>
                <a:latin typeface="+mj-lt"/>
              </a:rPr>
              <a:t>Our machinery includes :</a:t>
            </a:r>
          </a:p>
          <a:p>
            <a:pPr marL="285750" indent="-285750" algn="l" fontAlgn="base">
              <a:lnSpc>
                <a:spcPct val="120000"/>
              </a:lnSpc>
              <a:buFont typeface="Arial" panose="020B0604020202020204" pitchFamily="34" charset="0"/>
              <a:buChar char="•"/>
            </a:pPr>
            <a:r>
              <a:rPr lang="en-US" dirty="0">
                <a:solidFill>
                  <a:srgbClr val="002060"/>
                </a:solidFill>
                <a:latin typeface="+mj-lt"/>
              </a:rPr>
              <a:t>Mono and Multi Gang Saw</a:t>
            </a:r>
          </a:p>
          <a:p>
            <a:pPr marL="285750" indent="-285750" algn="l" fontAlgn="base">
              <a:lnSpc>
                <a:spcPct val="120000"/>
              </a:lnSpc>
              <a:buFont typeface="Arial" panose="020B0604020202020204" pitchFamily="34" charset="0"/>
              <a:buChar char="•"/>
            </a:pPr>
            <a:r>
              <a:rPr lang="en-US" dirty="0">
                <a:solidFill>
                  <a:srgbClr val="002060"/>
                </a:solidFill>
                <a:latin typeface="+mj-lt"/>
              </a:rPr>
              <a:t>Block cutter</a:t>
            </a:r>
          </a:p>
          <a:p>
            <a:pPr marL="285750" indent="-285750" algn="l" fontAlgn="base">
              <a:lnSpc>
                <a:spcPct val="120000"/>
              </a:lnSpc>
              <a:buFont typeface="Arial" panose="020B0604020202020204" pitchFamily="34" charset="0"/>
              <a:buChar char="•"/>
            </a:pPr>
            <a:r>
              <a:rPr lang="en-US" dirty="0">
                <a:solidFill>
                  <a:srgbClr val="002060"/>
                </a:solidFill>
                <a:latin typeface="+mj-lt"/>
              </a:rPr>
              <a:t>Polishing and stripping line</a:t>
            </a:r>
          </a:p>
          <a:p>
            <a:pPr marL="285750" indent="-285750" algn="l" fontAlgn="base">
              <a:lnSpc>
                <a:spcPct val="120000"/>
              </a:lnSpc>
              <a:buFont typeface="Arial" panose="020B0604020202020204" pitchFamily="34" charset="0"/>
              <a:buChar char="•"/>
            </a:pPr>
            <a:r>
              <a:rPr lang="en-US" dirty="0">
                <a:solidFill>
                  <a:srgbClr val="002060"/>
                </a:solidFill>
                <a:latin typeface="+mj-lt"/>
              </a:rPr>
              <a:t>Brushing line</a:t>
            </a:r>
          </a:p>
          <a:p>
            <a:pPr marL="285750" indent="-285750" algn="l" fontAlgn="base">
              <a:lnSpc>
                <a:spcPct val="120000"/>
              </a:lnSpc>
              <a:buFont typeface="Arial" panose="020B0604020202020204" pitchFamily="34" charset="0"/>
              <a:buChar char="•"/>
            </a:pPr>
            <a:r>
              <a:rPr lang="en-US" dirty="0">
                <a:solidFill>
                  <a:srgbClr val="002060"/>
                </a:solidFill>
                <a:latin typeface="+mj-lt"/>
              </a:rPr>
              <a:t>Calibrated tile line and cut to size</a:t>
            </a: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3086110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pic>
        <p:nvPicPr>
          <p:cNvPr id="11" name="Picture 10">
            <a:extLst>
              <a:ext uri="{FF2B5EF4-FFF2-40B4-BE49-F238E27FC236}">
                <a16:creationId xmlns="" xmlns:a16="http://schemas.microsoft.com/office/drawing/2014/main" id="{88578EAF-DF28-4C88-B110-7C71F09DF3ED}"/>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83734" y="1161437"/>
            <a:ext cx="10224531" cy="5091445"/>
          </a:xfrm>
          <a:prstGeom prst="rect">
            <a:avLst/>
          </a:prstGeom>
          <a:effectLst>
            <a:outerShdw blurRad="50800" dist="50800" dir="5400000" algn="ctr" rotWithShape="0">
              <a:srgbClr val="000000"/>
            </a:outerShdw>
            <a:softEdge rad="152400"/>
          </a:effectLst>
        </p:spPr>
      </p:pic>
    </p:spTree>
    <p:extLst>
      <p:ext uri="{BB962C8B-B14F-4D97-AF65-F5344CB8AC3E}">
        <p14:creationId xmlns="" xmlns:p14="http://schemas.microsoft.com/office/powerpoint/2010/main" val="2767849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407E846-F25B-4F39-9472-4C5E579274F4}"/>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65094" y="1161437"/>
            <a:ext cx="10461811" cy="5096435"/>
          </a:xfrm>
          <a:prstGeom prst="rect">
            <a:avLst/>
          </a:prstGeom>
          <a:effectLst>
            <a:softEdge rad="152400"/>
          </a:effectLst>
        </p:spPr>
      </p:pic>
      <p:pic>
        <p:nvPicPr>
          <p:cNvPr id="4" name="Picture 3">
            <a:extLst>
              <a:ext uri="{FF2B5EF4-FFF2-40B4-BE49-F238E27FC236}">
                <a16:creationId xmlns="" xmlns:a16="http://schemas.microsoft.com/office/drawing/2014/main" id="{A2C95372-4F94-4C9B-9F22-2AEEC8BFB7E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14515174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
            <a:extLst>
              <a:ext uri="{FF2B5EF4-FFF2-40B4-BE49-F238E27FC236}">
                <a16:creationId xmlns="" xmlns:a16="http://schemas.microsoft.com/office/drawing/2014/main" id="{81404D8C-8923-4EA8-9C0B-C146179E3917}"/>
              </a:ext>
            </a:extLst>
          </p:cNvPr>
          <p:cNvPicPr>
            <a:picLocks noChangeAspect="1"/>
          </p:cNvPicPr>
          <p:nvPr/>
        </p:nvPicPr>
        <p:blipFill>
          <a:blip r:embed="rId2">
            <a:extLst>
              <a:ext uri="{28A0092B-C50C-407E-A947-70E740481C1C}">
                <a14:useLocalDpi xmlns="" xmlns:a14="http://schemas.microsoft.com/office/drawing/2010/main" val="0"/>
              </a:ext>
            </a:extLst>
          </a:blip>
          <a:srcRect t="26600" b="26600"/>
          <a:stretch>
            <a:fillRect/>
          </a:stretch>
        </p:blipFill>
        <p:spPr>
          <a:xfrm>
            <a:off x="434831" y="1161437"/>
            <a:ext cx="11237216" cy="4988858"/>
          </a:xfrm>
          <a:prstGeom prst="rect">
            <a:avLst/>
          </a:prstGeom>
          <a:effectLst>
            <a:softEdge rad="152400"/>
          </a:effectLst>
        </p:spPr>
      </p:pic>
      <p:pic>
        <p:nvPicPr>
          <p:cNvPr id="3" name="Picture 2">
            <a:extLst>
              <a:ext uri="{FF2B5EF4-FFF2-40B4-BE49-F238E27FC236}">
                <a16:creationId xmlns="" xmlns:a16="http://schemas.microsoft.com/office/drawing/2014/main" id="{A09E00A6-18A4-426E-8C7E-AAC4CC8F012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3275842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A97AD9C-5901-4281-A98B-015554AFC79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4400" y="1161437"/>
            <a:ext cx="10596282" cy="5225916"/>
          </a:xfrm>
          <a:prstGeom prst="rect">
            <a:avLst/>
          </a:prstGeom>
          <a:effectLst>
            <a:softEdge rad="152400"/>
          </a:effectLst>
        </p:spPr>
      </p:pic>
      <p:pic>
        <p:nvPicPr>
          <p:cNvPr id="3" name="Picture 2">
            <a:extLst>
              <a:ext uri="{FF2B5EF4-FFF2-40B4-BE49-F238E27FC236}">
                <a16:creationId xmlns="" xmlns:a16="http://schemas.microsoft.com/office/drawing/2014/main" id="{42987B83-80E9-4B3D-B7E8-8A650654C33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4831" y="325920"/>
            <a:ext cx="1379913" cy="835517"/>
          </a:xfrm>
          <a:prstGeom prst="rect">
            <a:avLst/>
          </a:prstGeom>
        </p:spPr>
      </p:pic>
    </p:spTree>
    <p:extLst>
      <p:ext uri="{BB962C8B-B14F-4D97-AF65-F5344CB8AC3E}">
        <p14:creationId xmlns="" xmlns:p14="http://schemas.microsoft.com/office/powerpoint/2010/main" val="22218186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l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0</TotalTime>
  <Words>1013</Words>
  <Application>Microsoft Office PowerPoint</Application>
  <PresentationFormat>Custom</PresentationFormat>
  <Paragraphs>131</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Slice</vt:lpstr>
      <vt:lpstr>Slide 1</vt:lpstr>
      <vt:lpstr>Contents</vt:lpstr>
      <vt:lpstr>CEO’s Message</vt:lpstr>
      <vt:lpstr> About Us</vt:lpstr>
      <vt:lpstr>Our Facility</vt:lpstr>
      <vt:lpstr>Slide 6</vt:lpstr>
      <vt:lpstr>Slide 7</vt:lpstr>
      <vt:lpstr>Slide 8</vt:lpstr>
      <vt:lpstr>Slide 9</vt:lpstr>
      <vt:lpstr>Products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Sizes and Surfaces Finishes</vt:lpstr>
      <vt:lpstr>Available Sizes</vt:lpstr>
      <vt:lpstr>Slide 27</vt:lpstr>
      <vt:lpstr>Available Surface Finishes</vt:lpstr>
      <vt:lpstr>BUSHHAMMERED </vt:lpstr>
      <vt:lpstr>TUMBLED </vt:lpstr>
      <vt:lpstr>SPLIT FACE </vt:lpstr>
      <vt:lpstr>ACID WASHED </vt:lpstr>
      <vt:lpstr>BRUSHED </vt:lpstr>
      <vt:lpstr>SAND BLASTED </vt:lpstr>
      <vt:lpstr>Flamed</vt:lpstr>
      <vt:lpstr>Honed</vt:lpstr>
      <vt:lpstr>Polished</vt:lpstr>
      <vt:lpstr>Edge Chamfering</vt:lpstr>
      <vt:lpstr> Applications</vt:lpstr>
      <vt:lpstr>Packing</vt:lpstr>
      <vt:lpstr>Tiles packing</vt:lpstr>
      <vt:lpstr>Bundle Packing</vt:lpstr>
      <vt:lpstr>loose loading</vt:lpstr>
      <vt:lpstr>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2017-09-20T10:02:48Z</dcterms:created>
  <dcterms:modified xsi:type="dcterms:W3CDTF">2018-08-27T10:30:29Z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